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783" r:id="rId1"/>
  </p:sldMasterIdLst>
  <p:notesMasterIdLst>
    <p:notesMasterId r:id="rId6"/>
  </p:notesMasterIdLst>
  <p:handoutMasterIdLst>
    <p:handoutMasterId r:id="rId7"/>
  </p:handoutMasterIdLst>
  <p:sldIdLst>
    <p:sldId id="303" r:id="rId2"/>
    <p:sldId id="307" r:id="rId3"/>
    <p:sldId id="308" r:id="rId4"/>
    <p:sldId id="309" r:id="rId5"/>
  </p:sldIdLst>
  <p:sldSz cx="6858000" cy="8531225"/>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025">
          <p15:clr>
            <a:srgbClr val="A4A3A4"/>
          </p15:clr>
        </p15:guide>
        <p15:guide id="2" orient="horz" pos="5023">
          <p15:clr>
            <a:srgbClr val="A4A3A4"/>
          </p15:clr>
        </p15:guide>
        <p15:guide id="3"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00"/>
    <a:srgbClr val="003300"/>
    <a:srgbClr val="333300"/>
    <a:srgbClr val="4D4D4D"/>
    <a:srgbClr val="669900"/>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5388" autoAdjust="0"/>
  </p:normalViewPr>
  <p:slideViewPr>
    <p:cSldViewPr>
      <p:cViewPr varScale="1">
        <p:scale>
          <a:sx n="92" d="100"/>
          <a:sy n="92" d="100"/>
        </p:scale>
        <p:origin x="2682" y="102"/>
      </p:cViewPr>
      <p:guideLst>
        <p:guide orient="horz" pos="4025"/>
        <p:guide orient="horz" pos="5023"/>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70" y="-96"/>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200"/>
            </a:lvl1pPr>
          </a:lstStyle>
          <a:p>
            <a:pPr>
              <a:defRPr/>
            </a:pPr>
            <a:endParaRPr lang="en-US" altLang="ja-JP"/>
          </a:p>
        </p:txBody>
      </p:sp>
      <p:sp>
        <p:nvSpPr>
          <p:cNvPr id="136195"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200"/>
            </a:lvl1pPr>
          </a:lstStyle>
          <a:p>
            <a:pPr>
              <a:defRPr/>
            </a:pPr>
            <a:endParaRPr lang="en-US" altLang="ja-JP"/>
          </a:p>
        </p:txBody>
      </p:sp>
      <p:sp>
        <p:nvSpPr>
          <p:cNvPr id="136196"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eaLnBrk="1" hangingPunct="1">
              <a:defRPr sz="1200"/>
            </a:lvl1pPr>
          </a:lstStyle>
          <a:p>
            <a:pPr>
              <a:defRPr/>
            </a:pPr>
            <a:endParaRPr lang="en-US" altLang="ja-JP"/>
          </a:p>
        </p:txBody>
      </p:sp>
      <p:sp>
        <p:nvSpPr>
          <p:cNvPr id="136197"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algn="r" eaLnBrk="1" hangingPunct="1">
              <a:defRPr sz="1200"/>
            </a:lvl1pPr>
          </a:lstStyle>
          <a:p>
            <a:pPr>
              <a:defRPr/>
            </a:pPr>
            <a:fld id="{2985CC8C-3D7D-4574-A656-D4FB824F53F6}" type="slidenum">
              <a:rPr lang="en-US" altLang="ja-JP"/>
              <a:pPr>
                <a:defRPr/>
              </a:pPr>
              <a:t>‹#›</a:t>
            </a:fld>
            <a:endParaRPr lang="en-US" altLang="ja-JP"/>
          </a:p>
        </p:txBody>
      </p:sp>
    </p:spTree>
    <p:extLst>
      <p:ext uri="{BB962C8B-B14F-4D97-AF65-F5344CB8AC3E}">
        <p14:creationId xmlns:p14="http://schemas.microsoft.com/office/powerpoint/2010/main" val="322443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18" tIns="45709" rIns="91418" bIns="45709" rtlCol="0"/>
          <a:lstStyle>
            <a:lvl1pPr algn="l" eaLnBrk="1" hangingPunct="1">
              <a:defRPr sz="1200"/>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8" tIns="45709" rIns="91418" bIns="45709" rtlCol="0"/>
          <a:lstStyle>
            <a:lvl1pPr algn="r" eaLnBrk="1" hangingPunct="1">
              <a:defRPr sz="1200"/>
            </a:lvl1pPr>
          </a:lstStyle>
          <a:p>
            <a:pPr>
              <a:defRPr/>
            </a:pPr>
            <a:fld id="{EF3FB4AB-0B2A-4154-93A4-DE779573E16E}" type="datetimeFigureOut">
              <a:rPr lang="ja-JP" altLang="en-US"/>
              <a:pPr>
                <a:defRPr/>
              </a:pPr>
              <a:t>2024/8/6</a:t>
            </a:fld>
            <a:endParaRPr lang="ja-JP" altLang="en-US"/>
          </a:p>
        </p:txBody>
      </p:sp>
      <p:sp>
        <p:nvSpPr>
          <p:cNvPr id="4" name="スライド イメージ プレースホルダー 3"/>
          <p:cNvSpPr>
            <a:spLocks noGrp="1" noRot="1" noChangeAspect="1"/>
          </p:cNvSpPr>
          <p:nvPr>
            <p:ph type="sldImg" idx="2"/>
          </p:nvPr>
        </p:nvSpPr>
        <p:spPr>
          <a:xfrm>
            <a:off x="2030413" y="1233488"/>
            <a:ext cx="2674937" cy="3328987"/>
          </a:xfrm>
          <a:prstGeom prst="rect">
            <a:avLst/>
          </a:prstGeom>
          <a:noFill/>
          <a:ln w="12700">
            <a:solidFill>
              <a:prstClr val="black"/>
            </a:solidFill>
          </a:ln>
        </p:spPr>
        <p:txBody>
          <a:bodyPr vert="horz" lIns="91418" tIns="45709" rIns="91418" bIns="45709" rtlCol="0" anchor="ctr"/>
          <a:lstStyle/>
          <a:p>
            <a:pPr lvl="0"/>
            <a:endParaRPr lang="ja-JP" altLang="en-US" noProof="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18" tIns="45709" rIns="91418" bIns="4570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18" tIns="45709" rIns="91418" bIns="45709" rtlCol="0" anchor="b"/>
          <a:lstStyle>
            <a:lvl1pPr algn="l" eaLnBrk="1" hangingPunct="1">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18" tIns="45709" rIns="91418" bIns="45709" rtlCol="0" anchor="b"/>
          <a:lstStyle>
            <a:lvl1pPr algn="r" eaLnBrk="1" hangingPunct="1">
              <a:defRPr sz="1200"/>
            </a:lvl1pPr>
          </a:lstStyle>
          <a:p>
            <a:pPr>
              <a:defRPr/>
            </a:pPr>
            <a:fld id="{740D3CC6-0790-4F25-BC1C-AB02B1E678AC}" type="slidenum">
              <a:rPr lang="ja-JP" altLang="en-US"/>
              <a:pPr>
                <a:defRPr/>
              </a:pPr>
              <a:t>‹#›</a:t>
            </a:fld>
            <a:endParaRPr lang="ja-JP" altLang="en-US"/>
          </a:p>
        </p:txBody>
      </p:sp>
    </p:spTree>
    <p:extLst>
      <p:ext uri="{BB962C8B-B14F-4D97-AF65-F5344CB8AC3E}">
        <p14:creationId xmlns:p14="http://schemas.microsoft.com/office/powerpoint/2010/main" val="271635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9830EEC-A005-428B-9C0E-4C503536AE78}" type="slidenum">
              <a:rPr lang="ja-JP" altLang="en-US" smtClean="0"/>
              <a:pPr/>
              <a:t>0</a:t>
            </a:fld>
            <a:endParaRPr lang="ja-JP" altLang="en-US"/>
          </a:p>
        </p:txBody>
      </p:sp>
    </p:spTree>
    <p:extLst>
      <p:ext uri="{BB962C8B-B14F-4D97-AF65-F5344CB8AC3E}">
        <p14:creationId xmlns:p14="http://schemas.microsoft.com/office/powerpoint/2010/main" val="94547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7CFE0F2-9A6E-4605-9561-EE901176B638}" type="slidenum">
              <a:rPr lang="ja-JP" altLang="en-US" smtClean="0"/>
              <a:pPr/>
              <a:t>1</a:t>
            </a:fld>
            <a:endParaRPr lang="ja-JP" altLang="en-US"/>
          </a:p>
        </p:txBody>
      </p:sp>
    </p:spTree>
    <p:extLst>
      <p:ext uri="{BB962C8B-B14F-4D97-AF65-F5344CB8AC3E}">
        <p14:creationId xmlns:p14="http://schemas.microsoft.com/office/powerpoint/2010/main" val="311931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7CFE0F2-9A6E-4605-9561-EE901176B638}" type="slidenum">
              <a:rPr lang="ja-JP" altLang="en-US" smtClean="0"/>
              <a:pPr/>
              <a:t>2</a:t>
            </a:fld>
            <a:endParaRPr lang="ja-JP" altLang="en-US"/>
          </a:p>
        </p:txBody>
      </p:sp>
    </p:spTree>
    <p:extLst>
      <p:ext uri="{BB962C8B-B14F-4D97-AF65-F5344CB8AC3E}">
        <p14:creationId xmlns:p14="http://schemas.microsoft.com/office/powerpoint/2010/main" val="102041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7CFE0F2-9A6E-4605-9561-EE901176B638}" type="slidenum">
              <a:rPr lang="ja-JP" altLang="en-US" smtClean="0"/>
              <a:pPr/>
              <a:t>3</a:t>
            </a:fld>
            <a:endParaRPr lang="ja-JP" altLang="en-US"/>
          </a:p>
        </p:txBody>
      </p:sp>
    </p:spTree>
    <p:extLst>
      <p:ext uri="{BB962C8B-B14F-4D97-AF65-F5344CB8AC3E}">
        <p14:creationId xmlns:p14="http://schemas.microsoft.com/office/powerpoint/2010/main" val="300555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396199"/>
            <a:ext cx="5829300" cy="297013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480869"/>
            <a:ext cx="5143500" cy="20597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3D4881D4-6E6D-45FC-91F3-744E29AA0924}" type="datetimeFigureOut">
              <a:rPr lang="en-US"/>
              <a:pPr>
                <a:defRPr/>
              </a:pPr>
              <a:t>8/6/2024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B6239-64F1-488D-9090-C968489535FD}" type="slidenum">
              <a:rPr lang="en-US"/>
              <a:pPr>
                <a:defRPr/>
              </a:pPr>
              <a:t>‹#›</a:t>
            </a:fld>
            <a:endParaRPr lang="en-US" dirty="0"/>
          </a:p>
        </p:txBody>
      </p:sp>
    </p:spTree>
    <p:extLst>
      <p:ext uri="{BB962C8B-B14F-4D97-AF65-F5344CB8AC3E}">
        <p14:creationId xmlns:p14="http://schemas.microsoft.com/office/powerpoint/2010/main" val="19851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E1F4697-06CB-4F9A-A73D-BB1B87EBD1AC}" type="datetimeFigureOut">
              <a:rPr lang="en-US"/>
              <a:pPr>
                <a:defRPr/>
              </a:pPr>
              <a:t>8/6/2024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A08B4288-6D98-415D-8FCB-DA513A0571E9}" type="slidenum">
              <a:rPr lang="en-US"/>
              <a:pPr>
                <a:defRPr/>
              </a:pPr>
              <a:t>‹#›</a:t>
            </a:fld>
            <a:endParaRPr lang="en-US" dirty="0"/>
          </a:p>
        </p:txBody>
      </p:sp>
    </p:spTree>
    <p:extLst>
      <p:ext uri="{BB962C8B-B14F-4D97-AF65-F5344CB8AC3E}">
        <p14:creationId xmlns:p14="http://schemas.microsoft.com/office/powerpoint/2010/main" val="267461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54209"/>
            <a:ext cx="1478756" cy="722981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54209"/>
            <a:ext cx="4350544" cy="722981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BFEDA27-D08F-4F14-A9ED-977A29AE23E5}" type="datetimeFigureOut">
              <a:rPr lang="en-US"/>
              <a:pPr>
                <a:defRPr/>
              </a:pPr>
              <a:t>8/6/2024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860817DC-1841-4120-BABC-941969FBB05A}" type="slidenum">
              <a:rPr lang="en-US"/>
              <a:pPr>
                <a:defRPr/>
              </a:pPr>
              <a:t>‹#›</a:t>
            </a:fld>
            <a:endParaRPr lang="en-US" dirty="0"/>
          </a:p>
        </p:txBody>
      </p:sp>
    </p:spTree>
    <p:extLst>
      <p:ext uri="{BB962C8B-B14F-4D97-AF65-F5344CB8AC3E}">
        <p14:creationId xmlns:p14="http://schemas.microsoft.com/office/powerpoint/2010/main" val="427051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p:cNvSpPr/>
          <p:nvPr userDrawn="1"/>
        </p:nvSpPr>
        <p:spPr bwMode="auto">
          <a:xfrm>
            <a:off x="134938" y="727075"/>
            <a:ext cx="6642100" cy="57150"/>
          </a:xfrm>
          <a:prstGeom prst="rect">
            <a:avLst/>
          </a:prstGeom>
          <a:gradFill flip="none" rotWithShape="1">
            <a:gsLst>
              <a:gs pos="0">
                <a:schemeClr val="bg2"/>
              </a:gs>
              <a:gs pos="27000">
                <a:schemeClr val="accent2"/>
              </a:gs>
              <a:gs pos="100000">
                <a:schemeClr val="accent2">
                  <a:lumMod val="60000"/>
                  <a:lumOff val="40000"/>
                </a:schemeClr>
              </a:gs>
            </a:gsLst>
            <a:lin ang="0" scaled="1"/>
            <a:tileRect/>
          </a:gradFill>
          <a:ln w="12700" cap="sq" cmpd="sng" algn="ctr">
            <a:noFill/>
            <a:prstDash val="solid"/>
            <a:miter lim="800000"/>
            <a:headEnd type="none" w="sm" len="sm"/>
            <a:tailEnd type="none" w="sm" len="sm"/>
          </a:ln>
          <a:effectLst/>
          <a:extLst/>
        </p:spPr>
        <p:txBody>
          <a:bodyPr wrap="none"/>
          <a:lstStyle/>
          <a:p>
            <a:pPr eaLnBrk="1" hangingPunct="1">
              <a:defRPr/>
            </a:pPr>
            <a:endParaRPr lang="ja-JP" altLang="en-US"/>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107F1166-8B2E-4B7B-9398-A0012968FD4A}" type="datetimeFigureOut">
              <a:rPr lang="en-US"/>
              <a:pPr>
                <a:defRPr/>
              </a:pPr>
              <a:t>8/6/2024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5"/>
          <p:cNvSpPr>
            <a:spLocks noGrp="1"/>
          </p:cNvSpPr>
          <p:nvPr>
            <p:ph type="sldNum"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62304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126884"/>
            <a:ext cx="5915025" cy="354875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5709209"/>
            <a:ext cx="5915025" cy="186620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BE315FDA-D396-4DA2-A92D-FD946452ABD3}" type="datetimeFigureOut">
              <a:rPr lang="en-US"/>
              <a:pPr>
                <a:defRPr/>
              </a:pPr>
              <a:t>8/6/2024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CACC5B8C-5739-4D28-8F03-E7058B68EE09}" type="slidenum">
              <a:rPr lang="en-US"/>
              <a:pPr>
                <a:defRPr/>
              </a:pPr>
              <a:t>‹#›</a:t>
            </a:fld>
            <a:endParaRPr lang="en-US" dirty="0"/>
          </a:p>
        </p:txBody>
      </p:sp>
    </p:spTree>
    <p:extLst>
      <p:ext uri="{BB962C8B-B14F-4D97-AF65-F5344CB8AC3E}">
        <p14:creationId xmlns:p14="http://schemas.microsoft.com/office/powerpoint/2010/main" val="320868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271044"/>
            <a:ext cx="2914650" cy="54129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271044"/>
            <a:ext cx="2914650" cy="54129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F94A9B58-F06E-40F3-AB2B-F0827A5E529E}" type="datetimeFigureOut">
              <a:rPr lang="en-US"/>
              <a:pPr>
                <a:defRPr/>
              </a:pPr>
              <a:t>8/6/2024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DF4F1581-543F-4A4E-85B1-20CEC45536F7}" type="slidenum">
              <a:rPr lang="en-US"/>
              <a:pPr>
                <a:defRPr/>
              </a:pPr>
              <a:t>‹#›</a:t>
            </a:fld>
            <a:endParaRPr lang="en-US" dirty="0"/>
          </a:p>
        </p:txBody>
      </p:sp>
    </p:spTree>
    <p:extLst>
      <p:ext uri="{BB962C8B-B14F-4D97-AF65-F5344CB8AC3E}">
        <p14:creationId xmlns:p14="http://schemas.microsoft.com/office/powerpoint/2010/main" val="259084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54211"/>
            <a:ext cx="5915025" cy="16489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091336"/>
            <a:ext cx="2901255" cy="10249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116267"/>
            <a:ext cx="2901255" cy="4583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091336"/>
            <a:ext cx="2915543" cy="10249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116267"/>
            <a:ext cx="2915543" cy="4583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lvl1pPr>
              <a:defRPr/>
            </a:lvl1pPr>
          </a:lstStyle>
          <a:p>
            <a:pPr>
              <a:defRPr/>
            </a:pPr>
            <a:fld id="{1C677E20-A85D-42D7-8498-3C8C1E7B85D7}" type="datetimeFigureOut">
              <a:rPr lang="en-US"/>
              <a:pPr>
                <a:defRPr/>
              </a:pPr>
              <a:t>8/6/2024</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9" name="Slide Number Placeholder 8"/>
          <p:cNvSpPr>
            <a:spLocks noGrp="1"/>
          </p:cNvSpPr>
          <p:nvPr>
            <p:ph type="sldNum" sz="quarter" idx="12"/>
          </p:nvPr>
        </p:nvSpPr>
        <p:spPr/>
        <p:txBody>
          <a:bodyPr/>
          <a:lstStyle>
            <a:lvl1pPr>
              <a:defRPr/>
            </a:lvl1pPr>
          </a:lstStyle>
          <a:p>
            <a:pPr>
              <a:defRPr/>
            </a:pPr>
            <a:fld id="{04B2A5ED-41F0-42DB-BD84-4CB3648EB97D}" type="slidenum">
              <a:rPr lang="en-US"/>
              <a:pPr>
                <a:defRPr/>
              </a:pPr>
              <a:t>‹#›</a:t>
            </a:fld>
            <a:endParaRPr lang="en-US" dirty="0"/>
          </a:p>
        </p:txBody>
      </p:sp>
    </p:spTree>
    <p:extLst>
      <p:ext uri="{BB962C8B-B14F-4D97-AF65-F5344CB8AC3E}">
        <p14:creationId xmlns:p14="http://schemas.microsoft.com/office/powerpoint/2010/main" val="282279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fld id="{512F32CD-FD1E-46E7-829B-00D107F65DB9}" type="datetimeFigureOut">
              <a:rPr lang="en-US"/>
              <a:pPr>
                <a:defRPr/>
              </a:pPr>
              <a:t>8/6/2024</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5" name="Slide Number Placeholder 4"/>
          <p:cNvSpPr>
            <a:spLocks noGrp="1"/>
          </p:cNvSpPr>
          <p:nvPr>
            <p:ph type="sldNum" sz="quarter" idx="12"/>
          </p:nvPr>
        </p:nvSpPr>
        <p:spPr/>
        <p:txBody>
          <a:bodyPr/>
          <a:lstStyle>
            <a:lvl1pPr>
              <a:defRPr/>
            </a:lvl1pPr>
          </a:lstStyle>
          <a:p>
            <a:pPr>
              <a:defRPr/>
            </a:pPr>
            <a:fld id="{BE915151-F30F-4658-945E-2F0C4D390678}" type="slidenum">
              <a:rPr lang="en-US"/>
              <a:pPr>
                <a:defRPr/>
              </a:pPr>
              <a:t>‹#›</a:t>
            </a:fld>
            <a:endParaRPr lang="en-US" dirty="0"/>
          </a:p>
        </p:txBody>
      </p:sp>
    </p:spTree>
    <p:extLst>
      <p:ext uri="{BB962C8B-B14F-4D97-AF65-F5344CB8AC3E}">
        <p14:creationId xmlns:p14="http://schemas.microsoft.com/office/powerpoint/2010/main" val="377491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6FD404-AB59-4E2D-B48D-30BE2E0D06BA}" type="datetimeFigureOut">
              <a:rPr lang="en-US"/>
              <a:pPr>
                <a:defRPr/>
              </a:pPr>
              <a:t>8/6/2024</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4" name="Slide Number Placeholder 3"/>
          <p:cNvSpPr>
            <a:spLocks noGrp="1"/>
          </p:cNvSpPr>
          <p:nvPr>
            <p:ph type="sldNum" sz="quarter" idx="12"/>
          </p:nvPr>
        </p:nvSpPr>
        <p:spPr/>
        <p:txBody>
          <a:bodyPr/>
          <a:lstStyle>
            <a:lvl1pPr>
              <a:defRPr/>
            </a:lvl1pPr>
          </a:lstStyle>
          <a:p>
            <a:pPr>
              <a:defRPr/>
            </a:pPr>
            <a:fld id="{4BBCA05E-A6F2-4473-9226-49218B09727C}" type="slidenum">
              <a:rPr lang="en-US"/>
              <a:pPr>
                <a:defRPr/>
              </a:pPr>
              <a:t>‹#›</a:t>
            </a:fld>
            <a:endParaRPr lang="en-US" dirty="0"/>
          </a:p>
        </p:txBody>
      </p:sp>
    </p:spTree>
    <p:extLst>
      <p:ext uri="{BB962C8B-B14F-4D97-AF65-F5344CB8AC3E}">
        <p14:creationId xmlns:p14="http://schemas.microsoft.com/office/powerpoint/2010/main" val="27893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568748"/>
            <a:ext cx="2211884" cy="1990619"/>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228340"/>
            <a:ext cx="3471863" cy="60626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559367"/>
            <a:ext cx="2211884" cy="47415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lvl1pPr>
          </a:lstStyle>
          <a:p>
            <a:pPr>
              <a:defRPr/>
            </a:pPr>
            <a:fld id="{3A553A59-7015-47DD-B87D-C2F4F4DC1856}" type="datetimeFigureOut">
              <a:rPr lang="en-US"/>
              <a:pPr>
                <a:defRPr/>
              </a:pPr>
              <a:t>8/6/2024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5941D3A6-8C31-45C5-89CA-1A94971DE0E0}" type="slidenum">
              <a:rPr lang="en-US"/>
              <a:pPr>
                <a:defRPr/>
              </a:pPr>
              <a:t>‹#›</a:t>
            </a:fld>
            <a:endParaRPr lang="en-US" dirty="0"/>
          </a:p>
        </p:txBody>
      </p:sp>
    </p:spTree>
    <p:extLst>
      <p:ext uri="{BB962C8B-B14F-4D97-AF65-F5344CB8AC3E}">
        <p14:creationId xmlns:p14="http://schemas.microsoft.com/office/powerpoint/2010/main" val="329939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568748"/>
            <a:ext cx="2211884" cy="1990619"/>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228340"/>
            <a:ext cx="3471863" cy="60626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472381" y="2559367"/>
            <a:ext cx="2211884" cy="47415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lvl1pPr>
          </a:lstStyle>
          <a:p>
            <a:pPr>
              <a:defRPr/>
            </a:pPr>
            <a:fld id="{EC12E911-D8A2-4620-A433-C71B831A19FB}" type="datetimeFigureOut">
              <a:rPr lang="en-US"/>
              <a:pPr>
                <a:defRPr/>
              </a:pPr>
              <a:t>8/6/2024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52073252-EF41-425C-ABA4-A5DEEC0D3D56}" type="slidenum">
              <a:rPr lang="en-US"/>
              <a:pPr>
                <a:defRPr/>
              </a:pPr>
              <a:t>‹#›</a:t>
            </a:fld>
            <a:endParaRPr lang="en-US" dirty="0"/>
          </a:p>
        </p:txBody>
      </p:sp>
    </p:spTree>
    <p:extLst>
      <p:ext uri="{BB962C8B-B14F-4D97-AF65-F5344CB8AC3E}">
        <p14:creationId xmlns:p14="http://schemas.microsoft.com/office/powerpoint/2010/main" val="415812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454025"/>
            <a:ext cx="59150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p:cNvSpPr>
            <a:spLocks noGrp="1"/>
          </p:cNvSpPr>
          <p:nvPr>
            <p:ph type="body" idx="1"/>
          </p:nvPr>
        </p:nvSpPr>
        <p:spPr bwMode="auto">
          <a:xfrm>
            <a:off x="471488" y="2271713"/>
            <a:ext cx="59150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471488" y="7907338"/>
            <a:ext cx="1543050" cy="4540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23AEBE7-DA68-4C70-B9D3-FAA70AC7E334}" type="datetimeFigureOut">
              <a:rPr lang="en-US"/>
              <a:pPr>
                <a:defRPr/>
              </a:pPr>
              <a:t>8/6/2024</a:t>
            </a:fld>
            <a:endParaRPr lang="en-US" dirty="0"/>
          </a:p>
        </p:txBody>
      </p:sp>
      <p:sp>
        <p:nvSpPr>
          <p:cNvPr id="5" name="Footer Placeholder 4"/>
          <p:cNvSpPr>
            <a:spLocks noGrp="1"/>
          </p:cNvSpPr>
          <p:nvPr>
            <p:ph type="ftr" sz="quarter" idx="3"/>
          </p:nvPr>
        </p:nvSpPr>
        <p:spPr>
          <a:xfrm>
            <a:off x="2271713" y="7907338"/>
            <a:ext cx="2314575" cy="4540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4"/>
          </p:nvPr>
        </p:nvSpPr>
        <p:spPr>
          <a:xfrm>
            <a:off x="4843463" y="7907338"/>
            <a:ext cx="1543050" cy="4540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B39582D-C2E4-4D44-9074-BBEFE66F76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40" r:id="rId1"/>
    <p:sldLayoutId id="2147486841" r:id="rId2"/>
    <p:sldLayoutId id="2147486842" r:id="rId3"/>
    <p:sldLayoutId id="2147486843" r:id="rId4"/>
    <p:sldLayoutId id="2147486844" r:id="rId5"/>
    <p:sldLayoutId id="2147486845" r:id="rId6"/>
    <p:sldLayoutId id="2147486846" r:id="rId7"/>
    <p:sldLayoutId id="2147486847" r:id="rId8"/>
    <p:sldLayoutId id="2147486848" r:id="rId9"/>
    <p:sldLayoutId id="2147486849" r:id="rId10"/>
    <p:sldLayoutId id="2147486850"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2"/>
          <p:cNvSpPr>
            <a:spLocks noChangeArrowheads="1"/>
          </p:cNvSpPr>
          <p:nvPr/>
        </p:nvSpPr>
        <p:spPr bwMode="auto">
          <a:xfrm>
            <a:off x="18566" y="1945024"/>
            <a:ext cx="6794810" cy="6497052"/>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ct val="20000"/>
              </a:spcBef>
              <a:buClr>
                <a:schemeClr val="bg2"/>
              </a:buClr>
              <a:buSzPct val="75000"/>
              <a:buFont typeface="Wingdings" panose="05000000000000000000" pitchFamily="2" charset="2"/>
              <a:buNone/>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11:20</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　</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JR</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双葉駅　集合</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11:35</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　「レストラン・エフ」昼食　（</a:t>
            </a:r>
            <a:r>
              <a:rPr lang="ja-JP"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双葉町産業交流センター２Ｆ</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eaLnBrk="1" hangingPunct="1">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5365" name="正方形/長方形 1"/>
          <p:cNvSpPr>
            <a:spLocks noChangeArrowheads="1"/>
          </p:cNvSpPr>
          <p:nvPr/>
        </p:nvSpPr>
        <p:spPr bwMode="auto">
          <a:xfrm>
            <a:off x="32308" y="745348"/>
            <a:ext cx="6781068" cy="1107996"/>
          </a:xfrm>
          <a:prstGeom prst="rect">
            <a:avLst/>
          </a:prstGeom>
          <a:solidFill>
            <a:schemeClr val="bg1">
              <a:lumMod val="85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Wingdings" panose="05000000000000000000" pitchFamily="2" charset="2"/>
              <a:buNone/>
              <a:defRPr/>
            </a:pP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参加企業：参加者</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社</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名</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事務局</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名</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a:t>
            </a:r>
          </a:p>
          <a:p>
            <a:pPr>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◆開催日時：</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2024</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7</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日（木）</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時</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分～</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時</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分</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◆視察場所：東日本大震災・原子力災害伝承館</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None/>
              <a:defRPr/>
            </a:pP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浅野撚糸株式会社</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364" name="テキスト ボックス 2"/>
          <p:cNvSpPr txBox="1">
            <a:spLocks noChangeArrowheads="1"/>
          </p:cNvSpPr>
          <p:nvPr/>
        </p:nvSpPr>
        <p:spPr bwMode="auto">
          <a:xfrm>
            <a:off x="116632" y="196250"/>
            <a:ext cx="5903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dirty="0">
                <a:latin typeface="Meiryo UI" panose="020B0604030504040204" pitchFamily="50" charset="-128"/>
                <a:ea typeface="Meiryo UI" panose="020B0604030504040204" pitchFamily="50" charset="-128"/>
              </a:rPr>
              <a:t>ふくしま応援企業ＮＷ「第一回視察会</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について</a:t>
            </a:r>
            <a:endParaRPr lang="ja-JP" altLang="en-US" sz="1600" b="1" dirty="0">
              <a:latin typeface="Meiryo UI" panose="020B0604030504040204" pitchFamily="50" charset="-128"/>
              <a:ea typeface="Meiryo UI" panose="020B0604030504040204" pitchFamily="50" charset="-128"/>
            </a:endParaRPr>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68" y="43483"/>
            <a:ext cx="9398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3"/>
          <p:cNvPicPr>
            <a:picLocks noChangeAspect="1"/>
          </p:cNvPicPr>
          <p:nvPr/>
        </p:nvPicPr>
        <p:blipFill>
          <a:blip r:embed="rId4" cstate="print">
            <a:extLst>
              <a:ext uri="{28A0092B-C50C-407E-A947-70E740481C1C}">
                <a14:useLocalDpi xmlns:a14="http://schemas.microsoft.com/office/drawing/2010/main" val="0"/>
              </a:ext>
            </a:extLst>
          </a:blip>
          <a:srcRect l="11125" t="1750" r="11749" b="48125"/>
          <a:stretch>
            <a:fillRect/>
          </a:stretch>
        </p:blipFill>
        <p:spPr bwMode="auto">
          <a:xfrm>
            <a:off x="872717" y="2285905"/>
            <a:ext cx="1191234" cy="77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下矢印 20"/>
          <p:cNvSpPr/>
          <p:nvPr/>
        </p:nvSpPr>
        <p:spPr>
          <a:xfrm>
            <a:off x="372896" y="2321158"/>
            <a:ext cx="283797" cy="785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E33E38EF-0A33-4BC1-AAC7-79977E3261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27922" y="5623608"/>
            <a:ext cx="2324330" cy="3098099"/>
          </a:xfrm>
          <a:prstGeom prst="rect">
            <a:avLst/>
          </a:prstGeom>
        </p:spPr>
      </p:pic>
      <p:pic>
        <p:nvPicPr>
          <p:cNvPr id="16" name="図 15">
            <a:extLst>
              <a:ext uri="{FF2B5EF4-FFF2-40B4-BE49-F238E27FC236}">
                <a16:creationId xmlns:a16="http://schemas.microsoft.com/office/drawing/2014/main" id="{91A36A29-51EF-4B68-BCC2-06281AB992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025" y="3533690"/>
            <a:ext cx="3098095" cy="2323571"/>
          </a:xfrm>
          <a:prstGeom prst="rect">
            <a:avLst/>
          </a:prstGeom>
        </p:spPr>
      </p:pic>
      <p:sp>
        <p:nvSpPr>
          <p:cNvPr id="23" name="テキスト ボックス 20">
            <a:extLst>
              <a:ext uri="{FF2B5EF4-FFF2-40B4-BE49-F238E27FC236}">
                <a16:creationId xmlns:a16="http://schemas.microsoft.com/office/drawing/2014/main" id="{C3C41F14-169D-4CF5-A691-EA30F9C6BCF3}"/>
              </a:ext>
            </a:extLst>
          </p:cNvPr>
          <p:cNvSpPr txBox="1">
            <a:spLocks noChangeArrowheads="1"/>
          </p:cNvSpPr>
          <p:nvPr/>
        </p:nvSpPr>
        <p:spPr bwMode="auto">
          <a:xfrm>
            <a:off x="260648" y="5407753"/>
            <a:ext cx="2462781" cy="442035"/>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ja-JP" sz="1200" b="1" dirty="0">
                <a:latin typeface="Meiryo UI" panose="020B0604030504040204" pitchFamily="50" charset="-128"/>
                <a:ea typeface="Meiryo UI" panose="020B0604030504040204" pitchFamily="50" charset="-128"/>
              </a:rPr>
              <a:t>副会長髙原東京電力ホールディングス</a:t>
            </a:r>
            <a:endParaRPr lang="en-US" altLang="ja-JP" sz="1200" b="1" dirty="0">
              <a:latin typeface="Meiryo UI" panose="020B0604030504040204" pitchFamily="50" charset="-128"/>
              <a:ea typeface="Meiryo UI" panose="020B0604030504040204" pitchFamily="50" charset="-128"/>
            </a:endParaRPr>
          </a:p>
          <a:p>
            <a:pPr algn="ctr">
              <a:defRPr/>
            </a:pPr>
            <a:r>
              <a:rPr lang="ja-JP" altLang="ja-JP" sz="1200" b="1" dirty="0">
                <a:latin typeface="Meiryo UI" panose="020B0604030504040204" pitchFamily="50" charset="-128"/>
                <a:ea typeface="Meiryo UI" panose="020B0604030504040204" pitchFamily="50" charset="-128"/>
              </a:rPr>
              <a:t>社長補佐上席フェロー</a:t>
            </a:r>
            <a:r>
              <a:rPr lang="ja-JP" altLang="en-US" sz="1200" b="1" dirty="0">
                <a:latin typeface="Meiryo UI" panose="020B0604030504040204" pitchFamily="50" charset="-128"/>
                <a:ea typeface="Meiryo UI" panose="020B0604030504040204" pitchFamily="50" charset="-128"/>
              </a:rPr>
              <a:t>あいさつ</a:t>
            </a:r>
          </a:p>
        </p:txBody>
      </p:sp>
      <p:pic>
        <p:nvPicPr>
          <p:cNvPr id="18" name="図 17">
            <a:extLst>
              <a:ext uri="{FF2B5EF4-FFF2-40B4-BE49-F238E27FC236}">
                <a16:creationId xmlns:a16="http://schemas.microsoft.com/office/drawing/2014/main" id="{C1822C0D-22F9-4494-A09F-742F84809C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853" y="6010493"/>
            <a:ext cx="3098095" cy="2323571"/>
          </a:xfrm>
          <a:prstGeom prst="rect">
            <a:avLst/>
          </a:prstGeom>
        </p:spPr>
      </p:pic>
      <p:sp>
        <p:nvSpPr>
          <p:cNvPr id="27" name="テキスト ボックス 20">
            <a:extLst>
              <a:ext uri="{FF2B5EF4-FFF2-40B4-BE49-F238E27FC236}">
                <a16:creationId xmlns:a16="http://schemas.microsoft.com/office/drawing/2014/main" id="{30972EB3-EC97-4A4F-BC87-B8782E86B1A1}"/>
              </a:ext>
            </a:extLst>
          </p:cNvPr>
          <p:cNvSpPr txBox="1">
            <a:spLocks noChangeArrowheads="1"/>
          </p:cNvSpPr>
          <p:nvPr/>
        </p:nvSpPr>
        <p:spPr bwMode="auto">
          <a:xfrm>
            <a:off x="224644" y="7865754"/>
            <a:ext cx="2942219" cy="461665"/>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cs typeface="Microsoft Himalaya" panose="01010100010101010101" pitchFamily="2" charset="0"/>
              </a:rPr>
              <a:t>～常磐もの御前「福の幸」で舌鼓～</a:t>
            </a:r>
            <a:endParaRPr lang="ja-JP" altLang="en-US" sz="1200" b="1" dirty="0">
              <a:latin typeface="Meiryo UI" panose="020B0604030504040204" pitchFamily="50" charset="-128"/>
              <a:ea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rPr>
              <a:t>アンコウの唐揚げや常磐もののサバなど堪能</a:t>
            </a:r>
            <a:endParaRPr lang="en-US" altLang="ja-JP" sz="12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DABCC43-6169-49CD-B19E-CEB5001856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292" t="-2688" b="16258"/>
          <a:stretch/>
        </p:blipFill>
        <p:spPr>
          <a:xfrm>
            <a:off x="3507875" y="3533690"/>
            <a:ext cx="3098100" cy="2316098"/>
          </a:xfrm>
          <a:prstGeom prst="rect">
            <a:avLst/>
          </a:prstGeom>
        </p:spPr>
      </p:pic>
      <p:sp>
        <p:nvSpPr>
          <p:cNvPr id="19" name="テキスト ボックス 20">
            <a:extLst>
              <a:ext uri="{FF2B5EF4-FFF2-40B4-BE49-F238E27FC236}">
                <a16:creationId xmlns:a16="http://schemas.microsoft.com/office/drawing/2014/main" id="{8CF9BFC9-B8FF-4615-8650-346E2BF6B3EE}"/>
              </a:ext>
            </a:extLst>
          </p:cNvPr>
          <p:cNvSpPr txBox="1">
            <a:spLocks noChangeArrowheads="1"/>
          </p:cNvSpPr>
          <p:nvPr/>
        </p:nvSpPr>
        <p:spPr bwMode="auto">
          <a:xfrm>
            <a:off x="3501008" y="5592419"/>
            <a:ext cx="1363121"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舘事務局長あいさつ</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正方形/長方形 2"/>
          <p:cNvSpPr>
            <a:spLocks noChangeArrowheads="1"/>
          </p:cNvSpPr>
          <p:nvPr/>
        </p:nvSpPr>
        <p:spPr bwMode="auto">
          <a:xfrm>
            <a:off x="80629" y="233163"/>
            <a:ext cx="6696744" cy="8207823"/>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12:30</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「東日本大震災・原子力災害伝承館」視察</a:t>
            </a:r>
          </a:p>
          <a:p>
            <a:pPr>
              <a:spcBef>
                <a:spcPts val="600"/>
              </a:spcBef>
              <a:defRPr/>
            </a:pPr>
            <a:r>
              <a:rPr lang="ja-JP" altLang="en-US" sz="1400" b="1" dirty="0">
                <a:latin typeface="Meiryo UI" panose="020B0604030504040204" pitchFamily="50" charset="-128"/>
                <a:ea typeface="Meiryo UI" panose="020B0604030504040204" pitchFamily="50" charset="-128"/>
              </a:rPr>
              <a:t>　（双葉郡双葉町大字中野字高田</a:t>
            </a:r>
            <a:r>
              <a:rPr lang="en-US" altLang="ja-JP" sz="1400" b="1" dirty="0">
                <a:latin typeface="Meiryo UI" panose="020B0604030504040204" pitchFamily="50" charset="-128"/>
                <a:ea typeface="Meiryo UI" panose="020B0604030504040204" pitchFamily="50" charset="-128"/>
              </a:rPr>
              <a:t>39</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◆「浅野撚糸株式会社」視察へ</a:t>
            </a:r>
          </a:p>
        </p:txBody>
      </p:sp>
      <p:pic>
        <p:nvPicPr>
          <p:cNvPr id="9" name="図 8">
            <a:extLst>
              <a:ext uri="{FF2B5EF4-FFF2-40B4-BE49-F238E27FC236}">
                <a16:creationId xmlns:a16="http://schemas.microsoft.com/office/drawing/2014/main" id="{6D20388C-61FA-4165-8B35-E90E021FA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410" y="3867044"/>
            <a:ext cx="3123710" cy="2342783"/>
          </a:xfrm>
          <a:prstGeom prst="rect">
            <a:avLst/>
          </a:prstGeom>
        </p:spPr>
      </p:pic>
      <p:sp>
        <p:nvSpPr>
          <p:cNvPr id="22" name="テキスト ボックス 20">
            <a:extLst>
              <a:ext uri="{FF2B5EF4-FFF2-40B4-BE49-F238E27FC236}">
                <a16:creationId xmlns:a16="http://schemas.microsoft.com/office/drawing/2014/main" id="{8122D58F-C75B-4239-8E45-A87920A2416A}"/>
              </a:ext>
            </a:extLst>
          </p:cNvPr>
          <p:cNvSpPr txBox="1">
            <a:spLocks noChangeArrowheads="1"/>
          </p:cNvSpPr>
          <p:nvPr/>
        </p:nvSpPr>
        <p:spPr bwMode="auto">
          <a:xfrm>
            <a:off x="3563105" y="5767792"/>
            <a:ext cx="2143783" cy="442035"/>
          </a:xfrm>
          <a:prstGeom prst="rect">
            <a:avLst/>
          </a:prstGeom>
          <a:solidFill>
            <a:schemeClr val="accent4">
              <a:lumMod val="20000"/>
              <a:lumOff val="80000"/>
            </a:schemeClr>
          </a:solidFill>
          <a:ln>
            <a:noFill/>
          </a:ln>
        </p:spPr>
        <p:txBody>
          <a:bodyPr wrap="squar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語り部（当時は富岡町で被災）</a:t>
            </a:r>
            <a:endParaRPr lang="en-US" altLang="ja-JP" sz="1200" b="1" dirty="0">
              <a:latin typeface="Meiryo UI" panose="020B0604030504040204" pitchFamily="50" charset="-128"/>
              <a:ea typeface="Meiryo UI" panose="020B0604030504040204" pitchFamily="50" charset="-128"/>
            </a:endParaRPr>
          </a:p>
          <a:p>
            <a:pPr algn="ctr">
              <a:defRPr/>
            </a:pPr>
            <a:r>
              <a:rPr lang="ja-JP" altLang="ja-JP" sz="1200" b="1" dirty="0">
                <a:latin typeface="Meiryo UI" panose="020B0604030504040204" pitchFamily="50" charset="-128"/>
                <a:ea typeface="Meiryo UI" panose="020B0604030504040204" pitchFamily="50" charset="-128"/>
              </a:rPr>
              <a:t>宗像　涼</a:t>
            </a:r>
            <a:r>
              <a:rPr lang="ja-JP" altLang="en-US" sz="1200" b="1" dirty="0">
                <a:latin typeface="Meiryo UI" panose="020B0604030504040204" pitchFamily="50" charset="-128"/>
                <a:ea typeface="Meiryo UI" panose="020B0604030504040204" pitchFamily="50" charset="-128"/>
              </a:rPr>
              <a:t>様による講和</a:t>
            </a:r>
            <a:endParaRPr lang="en-US" altLang="ja-JP" sz="1200" b="1"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D40486E-06C4-406F-9ACE-33407CDCE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644" y="3867045"/>
            <a:ext cx="3123710" cy="2342783"/>
          </a:xfrm>
          <a:prstGeom prst="rect">
            <a:avLst/>
          </a:prstGeom>
        </p:spPr>
      </p:pic>
      <p:pic>
        <p:nvPicPr>
          <p:cNvPr id="16" name="図 15">
            <a:extLst>
              <a:ext uri="{FF2B5EF4-FFF2-40B4-BE49-F238E27FC236}">
                <a16:creationId xmlns:a16="http://schemas.microsoft.com/office/drawing/2014/main" id="{8AA873AE-736A-4542-9265-7C115BB7EE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184" y="1418773"/>
            <a:ext cx="3123710" cy="2342783"/>
          </a:xfrm>
          <a:prstGeom prst="rect">
            <a:avLst/>
          </a:prstGeom>
        </p:spPr>
      </p:pic>
      <p:sp>
        <p:nvSpPr>
          <p:cNvPr id="28" name="テキスト ボックス 20">
            <a:extLst>
              <a:ext uri="{FF2B5EF4-FFF2-40B4-BE49-F238E27FC236}">
                <a16:creationId xmlns:a16="http://schemas.microsoft.com/office/drawing/2014/main" id="{DB93AB5C-CC41-4A92-A2AE-0A2B771E5FA4}"/>
              </a:ext>
            </a:extLst>
          </p:cNvPr>
          <p:cNvSpPr txBox="1">
            <a:spLocks noChangeArrowheads="1"/>
          </p:cNvSpPr>
          <p:nvPr/>
        </p:nvSpPr>
        <p:spPr bwMode="auto">
          <a:xfrm>
            <a:off x="224644" y="5952459"/>
            <a:ext cx="2145386"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原子力事故の被害を伝える映像</a:t>
            </a:r>
          </a:p>
        </p:txBody>
      </p:sp>
      <p:pic>
        <p:nvPicPr>
          <p:cNvPr id="31" name="図 3">
            <a:extLst>
              <a:ext uri="{FF2B5EF4-FFF2-40B4-BE49-F238E27FC236}">
                <a16:creationId xmlns:a16="http://schemas.microsoft.com/office/drawing/2014/main" id="{F9DF5795-B0C7-4F0F-9966-EEB9EC8F9D0F}"/>
              </a:ext>
            </a:extLst>
          </p:cNvPr>
          <p:cNvPicPr>
            <a:picLocks noChangeAspect="1"/>
          </p:cNvPicPr>
          <p:nvPr/>
        </p:nvPicPr>
        <p:blipFill>
          <a:blip r:embed="rId6" cstate="print">
            <a:extLst>
              <a:ext uri="{28A0092B-C50C-407E-A947-70E740481C1C}">
                <a14:useLocalDpi xmlns:a14="http://schemas.microsoft.com/office/drawing/2010/main" val="0"/>
              </a:ext>
            </a:extLst>
          </a:blip>
          <a:srcRect l="11125" t="1750" r="11749" b="48125"/>
          <a:stretch>
            <a:fillRect/>
          </a:stretch>
        </p:blipFill>
        <p:spPr bwMode="auto">
          <a:xfrm>
            <a:off x="1088740" y="6397041"/>
            <a:ext cx="1373608" cy="8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下矢印 20">
            <a:extLst>
              <a:ext uri="{FF2B5EF4-FFF2-40B4-BE49-F238E27FC236}">
                <a16:creationId xmlns:a16="http://schemas.microsoft.com/office/drawing/2014/main" id="{A468443C-0940-4053-93FC-48735ECC5012}"/>
              </a:ext>
            </a:extLst>
          </p:cNvPr>
          <p:cNvSpPr/>
          <p:nvPr/>
        </p:nvSpPr>
        <p:spPr>
          <a:xfrm>
            <a:off x="548681" y="6397042"/>
            <a:ext cx="288031" cy="892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ED20415-BD06-44B9-BDA8-EDC199E251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051" y="1418773"/>
            <a:ext cx="3123711" cy="2342783"/>
          </a:xfrm>
          <a:prstGeom prst="rect">
            <a:avLst/>
          </a:prstGeom>
        </p:spPr>
      </p:pic>
      <p:sp>
        <p:nvSpPr>
          <p:cNvPr id="13" name="テキスト ボックス 20">
            <a:extLst>
              <a:ext uri="{FF2B5EF4-FFF2-40B4-BE49-F238E27FC236}">
                <a16:creationId xmlns:a16="http://schemas.microsoft.com/office/drawing/2014/main" id="{E9E2B0D5-C50A-4A5C-8B51-9E2D98842B1D}"/>
              </a:ext>
            </a:extLst>
          </p:cNvPr>
          <p:cNvSpPr txBox="1">
            <a:spLocks noChangeArrowheads="1"/>
          </p:cNvSpPr>
          <p:nvPr/>
        </p:nvSpPr>
        <p:spPr bwMode="auto">
          <a:xfrm>
            <a:off x="272726" y="3499286"/>
            <a:ext cx="996034"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「伝承館」外観</a:t>
            </a:r>
          </a:p>
        </p:txBody>
      </p:sp>
      <p:sp>
        <p:nvSpPr>
          <p:cNvPr id="14" name="テキスト ボックス 20">
            <a:extLst>
              <a:ext uri="{FF2B5EF4-FFF2-40B4-BE49-F238E27FC236}">
                <a16:creationId xmlns:a16="http://schemas.microsoft.com/office/drawing/2014/main" id="{9C589850-27AE-4951-8D35-1239D03323C0}"/>
              </a:ext>
            </a:extLst>
          </p:cNvPr>
          <p:cNvSpPr txBox="1">
            <a:spLocks noChangeArrowheads="1"/>
          </p:cNvSpPr>
          <p:nvPr/>
        </p:nvSpPr>
        <p:spPr bwMode="auto">
          <a:xfrm>
            <a:off x="3609020" y="3504187"/>
            <a:ext cx="774818"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パネル展示</a:t>
            </a:r>
          </a:p>
        </p:txBody>
      </p:sp>
    </p:spTree>
    <p:extLst>
      <p:ext uri="{BB962C8B-B14F-4D97-AF65-F5344CB8AC3E}">
        <p14:creationId xmlns:p14="http://schemas.microsoft.com/office/powerpoint/2010/main" val="21856730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正方形/長方形 2"/>
          <p:cNvSpPr>
            <a:spLocks noChangeArrowheads="1"/>
          </p:cNvSpPr>
          <p:nvPr/>
        </p:nvSpPr>
        <p:spPr bwMode="auto">
          <a:xfrm>
            <a:off x="-5882" y="233163"/>
            <a:ext cx="6858000" cy="8229167"/>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ts val="600"/>
              </a:spcBef>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14:10 </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「浅野撚糸株式会社」視察</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（福島県双葉郡双葉町中野舘ノ内</a:t>
            </a:r>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a:t>
            </a: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◆道の駅「りょうぜん」へ</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endPar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ja-JP" altLang="en-US" sz="1400" dirty="0">
              <a:latin typeface="Meiryo UI" panose="020B0604030504040204" pitchFamily="50" charset="-128"/>
              <a:ea typeface="Meiryo UI" panose="020B0604030504040204" pitchFamily="50" charset="-128"/>
            </a:endParaRPr>
          </a:p>
          <a:p>
            <a:pPr algn="just" eaLnBrk="1" hangingPunct="1">
              <a:defRPr/>
            </a:pPr>
            <a:endParaRPr lang="en-US" altLang="ja-JP" sz="1400" dirty="0">
              <a:latin typeface="Meiryo UI" panose="020B0604030504040204" pitchFamily="50" charset="-128"/>
              <a:ea typeface="Meiryo UI" panose="020B0604030504040204" pitchFamily="50" charset="-128"/>
            </a:endParaRPr>
          </a:p>
        </p:txBody>
      </p:sp>
      <p:pic>
        <p:nvPicPr>
          <p:cNvPr id="14" name="図 3">
            <a:extLst>
              <a:ext uri="{FF2B5EF4-FFF2-40B4-BE49-F238E27FC236}">
                <a16:creationId xmlns:a16="http://schemas.microsoft.com/office/drawing/2014/main" id="{CD35E752-90A0-40F5-BC4B-6AC4E7CEF295}"/>
              </a:ext>
            </a:extLst>
          </p:cNvPr>
          <p:cNvPicPr>
            <a:picLocks noChangeAspect="1"/>
          </p:cNvPicPr>
          <p:nvPr/>
        </p:nvPicPr>
        <p:blipFill>
          <a:blip r:embed="rId3" cstate="print">
            <a:extLst>
              <a:ext uri="{28A0092B-C50C-407E-A947-70E740481C1C}">
                <a14:useLocalDpi xmlns:a14="http://schemas.microsoft.com/office/drawing/2010/main" val="0"/>
              </a:ext>
            </a:extLst>
          </a:blip>
          <a:srcRect l="11125" t="1750" r="11749" b="48125"/>
          <a:stretch>
            <a:fillRect/>
          </a:stretch>
        </p:blipFill>
        <p:spPr bwMode="auto">
          <a:xfrm>
            <a:off x="1031851" y="6749887"/>
            <a:ext cx="1513197" cy="98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下矢印 20">
            <a:extLst>
              <a:ext uri="{FF2B5EF4-FFF2-40B4-BE49-F238E27FC236}">
                <a16:creationId xmlns:a16="http://schemas.microsoft.com/office/drawing/2014/main" id="{2DBA4A2D-2DAE-47B7-8059-850703B103AA}"/>
              </a:ext>
            </a:extLst>
          </p:cNvPr>
          <p:cNvSpPr/>
          <p:nvPr/>
        </p:nvSpPr>
        <p:spPr>
          <a:xfrm>
            <a:off x="532031" y="6785141"/>
            <a:ext cx="268677" cy="948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366C5DD8-7E41-428B-B663-DA52096CFF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066"/>
          <a:stretch/>
        </p:blipFill>
        <p:spPr>
          <a:xfrm>
            <a:off x="3625728" y="972196"/>
            <a:ext cx="2824845" cy="1757064"/>
          </a:xfrm>
          <a:prstGeom prst="rect">
            <a:avLst/>
          </a:prstGeom>
        </p:spPr>
      </p:pic>
      <p:pic>
        <p:nvPicPr>
          <p:cNvPr id="12" name="図 11">
            <a:extLst>
              <a:ext uri="{FF2B5EF4-FFF2-40B4-BE49-F238E27FC236}">
                <a16:creationId xmlns:a16="http://schemas.microsoft.com/office/drawing/2014/main" id="{A1741BB0-421B-4111-92B0-C96D32BB8B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066"/>
          <a:stretch/>
        </p:blipFill>
        <p:spPr>
          <a:xfrm>
            <a:off x="3622977" y="2931322"/>
            <a:ext cx="2824845" cy="1757065"/>
          </a:xfrm>
          <a:prstGeom prst="rect">
            <a:avLst/>
          </a:prstGeom>
        </p:spPr>
      </p:pic>
      <p:pic>
        <p:nvPicPr>
          <p:cNvPr id="18" name="図 17">
            <a:extLst>
              <a:ext uri="{FF2B5EF4-FFF2-40B4-BE49-F238E27FC236}">
                <a16:creationId xmlns:a16="http://schemas.microsoft.com/office/drawing/2014/main" id="{AC9E4C51-47C7-4667-B738-9D4E7521F2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066"/>
          <a:stretch/>
        </p:blipFill>
        <p:spPr>
          <a:xfrm>
            <a:off x="500805" y="2931323"/>
            <a:ext cx="2824845" cy="1757065"/>
          </a:xfrm>
          <a:prstGeom prst="rect">
            <a:avLst/>
          </a:prstGeom>
        </p:spPr>
      </p:pic>
      <p:sp>
        <p:nvSpPr>
          <p:cNvPr id="28" name="テキスト ボックス 20">
            <a:extLst>
              <a:ext uri="{FF2B5EF4-FFF2-40B4-BE49-F238E27FC236}">
                <a16:creationId xmlns:a16="http://schemas.microsoft.com/office/drawing/2014/main" id="{53302E2C-6613-40A9-8948-4A7B4591BE77}"/>
              </a:ext>
            </a:extLst>
          </p:cNvPr>
          <p:cNvSpPr txBox="1">
            <a:spLocks noChangeArrowheads="1"/>
          </p:cNvSpPr>
          <p:nvPr/>
        </p:nvSpPr>
        <p:spPr bwMode="auto">
          <a:xfrm>
            <a:off x="500805" y="4307660"/>
            <a:ext cx="1826388" cy="442035"/>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ja-JP" sz="1200" b="1" dirty="0">
                <a:latin typeface="Meiryo UI" panose="020B0604030504040204" pitchFamily="50" charset="-128"/>
                <a:ea typeface="Meiryo UI" panose="020B0604030504040204" pitchFamily="50" charset="-128"/>
              </a:rPr>
              <a:t>魔法の糸スーパーＺＥＲＯ</a:t>
            </a:r>
            <a:endParaRPr lang="en-US" altLang="ja-JP" sz="1200" b="1" dirty="0">
              <a:latin typeface="Meiryo UI" panose="020B0604030504040204" pitchFamily="50" charset="-128"/>
              <a:ea typeface="Meiryo UI" panose="020B0604030504040204" pitchFamily="50" charset="-128"/>
            </a:endParaRPr>
          </a:p>
          <a:p>
            <a:pPr algn="ctr">
              <a:defRPr/>
            </a:pPr>
            <a:r>
              <a:rPr lang="ja-JP" altLang="ja-JP" sz="1200" b="1" dirty="0">
                <a:latin typeface="Meiryo UI" panose="020B0604030504040204" pitchFamily="50" charset="-128"/>
                <a:ea typeface="Meiryo UI" panose="020B0604030504040204" pitchFamily="50" charset="-128"/>
              </a:rPr>
              <a:t>製造工場（特許取得）</a:t>
            </a:r>
            <a:endParaRPr lang="ja-JP" altLang="en-US" sz="1200" b="1" dirty="0">
              <a:latin typeface="Meiryo UI" panose="020B0604030504040204" pitchFamily="50" charset="-128"/>
              <a:ea typeface="Meiryo UI" panose="020B0604030504040204" pitchFamily="50" charset="-128"/>
            </a:endParaRPr>
          </a:p>
        </p:txBody>
      </p:sp>
      <p:sp>
        <p:nvSpPr>
          <p:cNvPr id="31" name="テキスト ボックス 20">
            <a:extLst>
              <a:ext uri="{FF2B5EF4-FFF2-40B4-BE49-F238E27FC236}">
                <a16:creationId xmlns:a16="http://schemas.microsoft.com/office/drawing/2014/main" id="{69F23C04-DFA7-460F-BE9D-75F117539973}"/>
              </a:ext>
            </a:extLst>
          </p:cNvPr>
          <p:cNvSpPr txBox="1">
            <a:spLocks noChangeArrowheads="1"/>
          </p:cNvSpPr>
          <p:nvPr/>
        </p:nvSpPr>
        <p:spPr bwMode="auto">
          <a:xfrm>
            <a:off x="3634037" y="2410569"/>
            <a:ext cx="1619601" cy="442035"/>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入社</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年目の社員による</a:t>
            </a:r>
            <a:endParaRPr lang="en-US" altLang="ja-JP" sz="1200" b="1" dirty="0">
              <a:latin typeface="Meiryo UI" panose="020B0604030504040204" pitchFamily="50" charset="-128"/>
              <a:ea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rPr>
              <a:t>会社概要等の講話</a:t>
            </a:r>
          </a:p>
        </p:txBody>
      </p:sp>
      <p:sp>
        <p:nvSpPr>
          <p:cNvPr id="13" name="テキスト ボックス 20">
            <a:extLst>
              <a:ext uri="{FF2B5EF4-FFF2-40B4-BE49-F238E27FC236}">
                <a16:creationId xmlns:a16="http://schemas.microsoft.com/office/drawing/2014/main" id="{90AF643D-1593-49C5-BD62-742C57E48F2B}"/>
              </a:ext>
            </a:extLst>
          </p:cNvPr>
          <p:cNvSpPr txBox="1">
            <a:spLocks noChangeArrowheads="1"/>
          </p:cNvSpPr>
          <p:nvPr/>
        </p:nvSpPr>
        <p:spPr bwMode="auto">
          <a:xfrm>
            <a:off x="3616608" y="4440291"/>
            <a:ext cx="1648456"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ja-JP" sz="1200" b="1" dirty="0">
                <a:latin typeface="Meiryo UI" panose="020B0604030504040204" pitchFamily="50" charset="-128"/>
                <a:ea typeface="Meiryo UI" panose="020B0604030504040204" pitchFamily="50" charset="-128"/>
              </a:rPr>
              <a:t>創業から現在までの軌跡</a:t>
            </a:r>
            <a:endParaRPr lang="ja-JP" altLang="en-US" sz="1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5A3279B-F979-45EF-A206-DB3508AE8A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8623" t="36749" r="33931" b="42614"/>
          <a:stretch/>
        </p:blipFill>
        <p:spPr>
          <a:xfrm>
            <a:off x="3620226" y="4890449"/>
            <a:ext cx="2830345" cy="1595972"/>
          </a:xfrm>
          <a:prstGeom prst="rect">
            <a:avLst/>
          </a:prstGeom>
        </p:spPr>
      </p:pic>
      <p:sp>
        <p:nvSpPr>
          <p:cNvPr id="19" name="テキスト ボックス 20">
            <a:extLst>
              <a:ext uri="{FF2B5EF4-FFF2-40B4-BE49-F238E27FC236}">
                <a16:creationId xmlns:a16="http://schemas.microsoft.com/office/drawing/2014/main" id="{7AC7844A-369A-46F0-9570-B62CB5009695}"/>
              </a:ext>
            </a:extLst>
          </p:cNvPr>
          <p:cNvSpPr txBox="1">
            <a:spLocks noChangeArrowheads="1"/>
          </p:cNvSpPr>
          <p:nvPr/>
        </p:nvSpPr>
        <p:spPr bwMode="auto">
          <a:xfrm>
            <a:off x="3634037" y="6268107"/>
            <a:ext cx="2324923"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浅野撚糸社員が運営しているカフェ</a:t>
            </a:r>
          </a:p>
        </p:txBody>
      </p:sp>
      <p:pic>
        <p:nvPicPr>
          <p:cNvPr id="21" name="図 7">
            <a:extLst>
              <a:ext uri="{FF2B5EF4-FFF2-40B4-BE49-F238E27FC236}">
                <a16:creationId xmlns:a16="http://schemas.microsoft.com/office/drawing/2014/main" id="{8BEB4A57-ED28-43A9-BD55-CA2DA7DFE4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9497" y="972196"/>
            <a:ext cx="2816153" cy="177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8">
            <a:extLst>
              <a:ext uri="{FF2B5EF4-FFF2-40B4-BE49-F238E27FC236}">
                <a16:creationId xmlns:a16="http://schemas.microsoft.com/office/drawing/2014/main" id="{1E727FDB-5A18-4A7A-9525-1F9F9384B0A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0416" y="4879970"/>
            <a:ext cx="2819202" cy="16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0">
            <a:extLst>
              <a:ext uri="{FF2B5EF4-FFF2-40B4-BE49-F238E27FC236}">
                <a16:creationId xmlns:a16="http://schemas.microsoft.com/office/drawing/2014/main" id="{615B00E4-9185-40AE-94B3-202AC853F086}"/>
              </a:ext>
            </a:extLst>
          </p:cNvPr>
          <p:cNvSpPr txBox="1">
            <a:spLocks noChangeArrowheads="1"/>
          </p:cNvSpPr>
          <p:nvPr/>
        </p:nvSpPr>
        <p:spPr bwMode="auto">
          <a:xfrm>
            <a:off x="514882" y="2564572"/>
            <a:ext cx="1149922"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「浅野撚糸」外観</a:t>
            </a:r>
          </a:p>
        </p:txBody>
      </p:sp>
      <p:sp>
        <p:nvSpPr>
          <p:cNvPr id="24" name="テキスト ボックス 20">
            <a:extLst>
              <a:ext uri="{FF2B5EF4-FFF2-40B4-BE49-F238E27FC236}">
                <a16:creationId xmlns:a16="http://schemas.microsoft.com/office/drawing/2014/main" id="{45DD2B21-1FAE-413D-BB41-2AD4EDC87873}"/>
              </a:ext>
            </a:extLst>
          </p:cNvPr>
          <p:cNvSpPr txBox="1">
            <a:spLocks noChangeArrowheads="1"/>
          </p:cNvSpPr>
          <p:nvPr/>
        </p:nvSpPr>
        <p:spPr bwMode="auto">
          <a:xfrm>
            <a:off x="414330" y="6091829"/>
            <a:ext cx="1808756" cy="442035"/>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ja-JP" sz="1200" b="1" dirty="0">
                <a:latin typeface="Meiryo UI" panose="020B0604030504040204" pitchFamily="50" charset="-128"/>
                <a:ea typeface="Meiryo UI" panose="020B0604030504040204" pitchFamily="50" charset="-128"/>
              </a:rPr>
              <a:t>魔法の糸スーパー</a:t>
            </a:r>
            <a:r>
              <a:rPr lang="en-US" altLang="ja-JP" sz="1200" b="1" dirty="0">
                <a:latin typeface="Meiryo UI" panose="020B0604030504040204" pitchFamily="50" charset="-128"/>
                <a:ea typeface="Meiryo UI" panose="020B0604030504040204" pitchFamily="50" charset="-128"/>
              </a:rPr>
              <a:t>ZERO</a:t>
            </a:r>
            <a:r>
              <a:rPr lang="ja-JP" altLang="en-US" sz="1200" b="1" dirty="0">
                <a:latin typeface="Meiryo UI" panose="020B0604030504040204" pitchFamily="50" charset="-128"/>
                <a:ea typeface="Meiryo UI" panose="020B0604030504040204" pitchFamily="50" charset="-128"/>
              </a:rPr>
              <a:t>を</a:t>
            </a:r>
            <a:endParaRPr lang="en-US" altLang="ja-JP" sz="1200" b="1" dirty="0">
              <a:latin typeface="Meiryo UI" panose="020B0604030504040204" pitchFamily="50" charset="-128"/>
              <a:ea typeface="Meiryo UI" panose="020B0604030504040204" pitchFamily="50" charset="-128"/>
            </a:endParaRPr>
          </a:p>
          <a:p>
            <a:pPr algn="ctr">
              <a:defRPr/>
            </a:pPr>
            <a:r>
              <a:rPr lang="ja-JP" altLang="en-US" sz="1200" b="1" dirty="0">
                <a:latin typeface="Meiryo UI" panose="020B0604030504040204" pitchFamily="50" charset="-128"/>
                <a:ea typeface="Meiryo UI" panose="020B0604030504040204" pitchFamily="50" charset="-128"/>
              </a:rPr>
              <a:t>使用した「エアーかおる」</a:t>
            </a:r>
          </a:p>
        </p:txBody>
      </p:sp>
    </p:spTree>
    <p:extLst>
      <p:ext uri="{BB962C8B-B14F-4D97-AF65-F5344CB8AC3E}">
        <p14:creationId xmlns:p14="http://schemas.microsoft.com/office/powerpoint/2010/main" val="3861960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正方形/長方形 2"/>
          <p:cNvSpPr>
            <a:spLocks noChangeArrowheads="1"/>
          </p:cNvSpPr>
          <p:nvPr/>
        </p:nvSpPr>
        <p:spPr bwMode="auto">
          <a:xfrm>
            <a:off x="-6350" y="125152"/>
            <a:ext cx="6858000" cy="8330555"/>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ts val="600"/>
              </a:spcBef>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16:30 </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「道の駅　りょうぜん」でお買い物</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（伊達市霊山町下小国字桜町</a:t>
            </a:r>
            <a:r>
              <a:rPr lang="en-US" altLang="ja-JP" sz="1400" b="1" dirty="0">
                <a:latin typeface="Meiryo UI" panose="020B0604030504040204" pitchFamily="50" charset="-128"/>
                <a:ea typeface="Meiryo UI" panose="020B0604030504040204" pitchFamily="50" charset="-128"/>
              </a:rPr>
              <a:t>3-1</a:t>
            </a:r>
            <a:r>
              <a:rPr lang="ja-JP" altLang="en-US" sz="1400" b="1" dirty="0">
                <a:latin typeface="Meiryo UI" panose="020B0604030504040204" pitchFamily="50" charset="-128"/>
                <a:ea typeface="Meiryo UI" panose="020B0604030504040204" pitchFamily="50" charset="-128"/>
              </a:rPr>
              <a:t>）</a:t>
            </a: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17</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30</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福島駅　解散</a:t>
            </a: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endPar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ja-JP" altLang="en-US" sz="1400" dirty="0">
              <a:latin typeface="Meiryo UI" panose="020B0604030504040204" pitchFamily="50" charset="-128"/>
              <a:ea typeface="Meiryo UI" panose="020B0604030504040204" pitchFamily="50" charset="-128"/>
            </a:endParaRPr>
          </a:p>
          <a:p>
            <a:pPr algn="just" eaLnBrk="1" hangingPunct="1">
              <a:defRPr/>
            </a:pPr>
            <a:endParaRPr lang="en-US" altLang="ja-JP" sz="1400" dirty="0">
              <a:latin typeface="Meiryo UI" panose="020B0604030504040204" pitchFamily="50" charset="-128"/>
              <a:ea typeface="Meiryo UI" panose="020B0604030504040204" pitchFamily="50" charset="-128"/>
            </a:endParaRPr>
          </a:p>
        </p:txBody>
      </p:sp>
      <p:sp>
        <p:nvSpPr>
          <p:cNvPr id="26" name="正方形/長方形 25"/>
          <p:cNvSpPr/>
          <p:nvPr/>
        </p:nvSpPr>
        <p:spPr bwMode="auto">
          <a:xfrm>
            <a:off x="-6350" y="4409629"/>
            <a:ext cx="6856413" cy="414064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
          <p:cNvSpPr>
            <a:spLocks noChangeArrowheads="1"/>
          </p:cNvSpPr>
          <p:nvPr/>
        </p:nvSpPr>
        <p:spPr bwMode="auto">
          <a:xfrm>
            <a:off x="116632" y="4544609"/>
            <a:ext cx="6588732" cy="3958382"/>
          </a:xfrm>
          <a:prstGeom prst="rect">
            <a:avLst/>
          </a:prstGeom>
          <a:solidFill>
            <a:schemeClr val="bg1">
              <a:lumMod val="95000"/>
            </a:schemeClr>
          </a:solidFill>
          <a:ln>
            <a:noFill/>
          </a:ln>
        </p:spPr>
        <p:txBody>
          <a:bodyPr wrap="squar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ct val="20000"/>
              </a:spcBef>
              <a:buClr>
                <a:schemeClr val="bg2"/>
              </a:buClr>
              <a:buSzPct val="75000"/>
              <a:buFont typeface="Wingdings" panose="05000000000000000000" pitchFamily="2" charset="2"/>
              <a:buNone/>
              <a:defRPr/>
            </a:pPr>
            <a:r>
              <a:rPr lang="ja-JP" altLang="en-US" sz="1500" b="1" dirty="0">
                <a:latin typeface="Meiryo UI" panose="020B0604030504040204" pitchFamily="50" charset="-128"/>
                <a:ea typeface="Meiryo UI" panose="020B0604030504040204" pitchFamily="50" charset="-128"/>
                <a:cs typeface="Microsoft Himalaya" panose="01010100010101010101" pitchFamily="2" charset="0"/>
              </a:rPr>
              <a:t>◆事務局所感</a:t>
            </a:r>
            <a:endParaRPr lang="en-US" altLang="ja-JP" sz="1500" b="1"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猛暑の中、今回も、たくさんの皆さまにご参加いただき，ありがとうございました。</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「レストラン・エフ」では、福島県産アンコウの唐揚げや請戸漁港で水揚げされたヒラメのお刺身、</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常磐もののサバなど、「ふくしま」の料理、「常磐もの」を堪能していただきました。</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東日本大震災・原子力災害「伝承館」では，地震・津波・原発事故の被害を伝える映像や資料を</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ご覧いただきました。また，当時小学生だった語り部さんの貴重な体験や想いを織り交ぜながら、</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震災被害状況や当時の様子をお話しいただき，あらためて防災の大切さを実感しました。</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「浅野撚糸株式会社」では，双葉町の復興・発展を担う糸の製造工場「フタバスーパーゼロミル」を</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見学していただきました。浅野社長が，誰にも真似できない技術開発を重ねた事，また世界に通用</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するオンリーワン企業を目指している事，糸とタオルで双葉ブランドを世界に発信したいとの想いを聞き，</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応援したいという思いが強くなりました。</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今回の視察会では浅野撚糸さんのタオルや，道の駅「りょうぜん」でのお買い物でみなさまに多数ご購入</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いただけた事，感謝申し上げます。ありがとうございました。</a:t>
            </a:r>
            <a:endParaRPr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今後も、「買って応援」「食べて応援」「行って応援」できる企画をご案内していきますので、ご期待ください。</a:t>
            </a:r>
            <a:endParaRPr lang="ja-JP" altLang="ja-JP" sz="1400" dirty="0"/>
          </a:p>
        </p:txBody>
      </p:sp>
      <p:pic>
        <p:nvPicPr>
          <p:cNvPr id="14" name="図 3">
            <a:extLst>
              <a:ext uri="{FF2B5EF4-FFF2-40B4-BE49-F238E27FC236}">
                <a16:creationId xmlns:a16="http://schemas.microsoft.com/office/drawing/2014/main" id="{CD35E752-90A0-40F5-BC4B-6AC4E7CEF295}"/>
              </a:ext>
            </a:extLst>
          </p:cNvPr>
          <p:cNvPicPr>
            <a:picLocks noChangeAspect="1"/>
          </p:cNvPicPr>
          <p:nvPr/>
        </p:nvPicPr>
        <p:blipFill>
          <a:blip r:embed="rId3" cstate="print">
            <a:extLst>
              <a:ext uri="{28A0092B-C50C-407E-A947-70E740481C1C}">
                <a14:useLocalDpi xmlns:a14="http://schemas.microsoft.com/office/drawing/2010/main" val="0"/>
              </a:ext>
            </a:extLst>
          </a:blip>
          <a:srcRect l="11125" t="1750" r="11749" b="48125"/>
          <a:stretch>
            <a:fillRect/>
          </a:stretch>
        </p:blipFill>
        <p:spPr bwMode="auto">
          <a:xfrm>
            <a:off x="972665" y="3048670"/>
            <a:ext cx="1191234" cy="77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下矢印 20">
            <a:extLst>
              <a:ext uri="{FF2B5EF4-FFF2-40B4-BE49-F238E27FC236}">
                <a16:creationId xmlns:a16="http://schemas.microsoft.com/office/drawing/2014/main" id="{2DBA4A2D-2DAE-47B7-8059-850703B103AA}"/>
              </a:ext>
            </a:extLst>
          </p:cNvPr>
          <p:cNvSpPr/>
          <p:nvPr/>
        </p:nvSpPr>
        <p:spPr>
          <a:xfrm>
            <a:off x="472844" y="3083923"/>
            <a:ext cx="283797" cy="785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316D83B-952A-4F3E-8BF5-00710B3A6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605" b="6030"/>
          <a:stretch/>
        </p:blipFill>
        <p:spPr>
          <a:xfrm>
            <a:off x="3509646" y="917240"/>
            <a:ext cx="3032956" cy="1896314"/>
          </a:xfrm>
          <a:prstGeom prst="rect">
            <a:avLst/>
          </a:prstGeom>
        </p:spPr>
      </p:pic>
      <p:pic>
        <p:nvPicPr>
          <p:cNvPr id="5" name="図 4">
            <a:extLst>
              <a:ext uri="{FF2B5EF4-FFF2-40B4-BE49-F238E27FC236}">
                <a16:creationId xmlns:a16="http://schemas.microsoft.com/office/drawing/2014/main" id="{31B55642-37C2-4BE1-9661-D5E26E49A4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20" b="5616"/>
          <a:stretch/>
        </p:blipFill>
        <p:spPr>
          <a:xfrm>
            <a:off x="235170" y="917240"/>
            <a:ext cx="3032956" cy="1896314"/>
          </a:xfrm>
          <a:prstGeom prst="rect">
            <a:avLst/>
          </a:prstGeom>
        </p:spPr>
      </p:pic>
      <p:sp>
        <p:nvSpPr>
          <p:cNvPr id="17" name="テキスト ボックス 20">
            <a:extLst>
              <a:ext uri="{FF2B5EF4-FFF2-40B4-BE49-F238E27FC236}">
                <a16:creationId xmlns:a16="http://schemas.microsoft.com/office/drawing/2014/main" id="{C9E0297E-910B-40D7-8BDC-63F6BB50FD1F}"/>
              </a:ext>
            </a:extLst>
          </p:cNvPr>
          <p:cNvSpPr txBox="1">
            <a:spLocks noChangeArrowheads="1"/>
          </p:cNvSpPr>
          <p:nvPr/>
        </p:nvSpPr>
        <p:spPr bwMode="auto">
          <a:xfrm>
            <a:off x="224644" y="2573424"/>
            <a:ext cx="1577923" cy="257369"/>
          </a:xfrm>
          <a:prstGeom prst="rect">
            <a:avLst/>
          </a:prstGeom>
          <a:solidFill>
            <a:schemeClr val="accent4">
              <a:lumMod val="20000"/>
              <a:lumOff val="80000"/>
            </a:schemeClr>
          </a:solidFill>
          <a:ln>
            <a:noFill/>
          </a:ln>
        </p:spPr>
        <p:txBody>
          <a:bodyPr wrap="none"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道の駅「りょうぜん」外観</a:t>
            </a:r>
          </a:p>
        </p:txBody>
      </p:sp>
    </p:spTree>
    <p:extLst>
      <p:ext uri="{BB962C8B-B14F-4D97-AF65-F5344CB8AC3E}">
        <p14:creationId xmlns:p14="http://schemas.microsoft.com/office/powerpoint/2010/main" val="2188162389"/>
      </p:ext>
    </p:extLst>
  </p:cSld>
  <p:clrMapOvr>
    <a:masterClrMapping/>
  </p:clrMapOvr>
  <p:transition/>
</p:sld>
</file>

<file path=ppt/theme/theme1.xml><?xml version="1.0" encoding="utf-8"?>
<a:theme xmlns:a="http://schemas.openxmlformats.org/drawingml/2006/main" name="Pixel">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38689</TotalTime>
  <Words>867</Words>
  <Application>Microsoft Office PowerPoint</Application>
  <PresentationFormat>ユーザー設定</PresentationFormat>
  <Paragraphs>155</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Ｐゴシック</vt:lpstr>
      <vt:lpstr>Arial</vt:lpstr>
      <vt:lpstr>Calibri</vt:lpstr>
      <vt:lpstr>Calibri Light</vt:lpstr>
      <vt:lpstr>Microsoft Himalaya</vt:lpstr>
      <vt:lpstr>Times New Roman</vt:lpstr>
      <vt:lpstr>Wingdings</vt:lpstr>
      <vt:lpstr>Pixel</vt:lpstr>
      <vt:lpstr>PowerPoint プレゼンテーション</vt:lpstr>
      <vt:lpstr>PowerPoint プレゼンテーション</vt:lpstr>
      <vt:lpstr>PowerPoint プレゼンテーション</vt:lpstr>
      <vt:lpstr>PowerPoint プレゼンテーション</vt:lpstr>
    </vt:vector>
  </TitlesOfParts>
  <Company>東京電力株式会社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「ふくしま応援企業ネットワーク」                                         の概要                                   平成27年１月</dc:title>
  <dc:creator>東京電力株式会社</dc:creator>
  <cp:lastModifiedBy>進藤 正史</cp:lastModifiedBy>
  <cp:revision>900</cp:revision>
  <cp:lastPrinted>2024-07-30T07:16:22Z</cp:lastPrinted>
  <dcterms:created xsi:type="dcterms:W3CDTF">2015-01-19T02:10:34Z</dcterms:created>
  <dcterms:modified xsi:type="dcterms:W3CDTF">2024-08-06T07:19:41Z</dcterms:modified>
</cp:coreProperties>
</file>