
<file path=[Content_Types].xml><?xml version="1.0" encoding="utf-8"?>
<Types xmlns="http://schemas.openxmlformats.org/package/2006/content-types">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7"/>
  </p:notesMasterIdLst>
  <p:handoutMasterIdLst>
    <p:handoutMasterId r:id="rId8"/>
  </p:handoutMasterIdLst>
  <p:sldIdLst>
    <p:sldId id="261" r:id="rId3"/>
    <p:sldId id="259" r:id="rId4"/>
    <p:sldId id="257" r:id="rId5"/>
    <p:sldId id="258" r:id="rId6"/>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14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0A51DE1D-9D13-44ED-9673-BA84CFC21101}" type="datetimeFigureOut">
              <a:rPr lang="ja-JP" altLang="en-US"/>
              <a:pPr>
                <a:defRPr/>
              </a:pPr>
              <a:t>2020/12/23</a:t>
            </a:fld>
            <a:endParaRPr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r>
              <a:rPr lang="ja-JP" altLang="en-US"/>
              <a:t>会員関係者限り ふくしま応援企業ネットワーク </a:t>
            </a:r>
            <a:r>
              <a:rPr lang="en-US" altLang="ja-JP"/>
              <a:t>2020.12</a:t>
            </a:r>
            <a:endParaRPr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0919D7A8-A90B-4839-9C88-4103AE7E8212}" type="slidenum">
              <a:rPr lang="ja-JP" altLang="en-US"/>
              <a:pPr>
                <a:defRPr/>
              </a:pPr>
              <a:t>‹#›</a:t>
            </a:fld>
            <a:endParaRPr lang="ja-JP" altLang="en-US"/>
          </a:p>
        </p:txBody>
      </p:sp>
    </p:spTree>
    <p:extLst>
      <p:ext uri="{BB962C8B-B14F-4D97-AF65-F5344CB8AC3E}">
        <p14:creationId xmlns:p14="http://schemas.microsoft.com/office/powerpoint/2010/main" val="191218199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AACAF3F7-8AEE-4CCA-90A8-DF93A116274C}" type="datetimeFigureOut">
              <a:rPr lang="ja-JP" altLang="en-US"/>
              <a:pPr>
                <a:defRPr/>
              </a:pPr>
              <a:t>2020/12/23</a:t>
            </a:fld>
            <a:endParaRPr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r>
              <a:rPr lang="ja-JP" altLang="en-US"/>
              <a:t>会員関係者限り ふくしま応援企業ネットワーク </a:t>
            </a:r>
            <a:r>
              <a:rPr lang="en-US" altLang="ja-JP"/>
              <a:t>2020.12</a:t>
            </a:r>
            <a:endParaRPr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4EE6CE63-C3D8-41AE-84CB-2F92B26AC4E5}" type="slidenum">
              <a:rPr lang="ja-JP" altLang="en-US"/>
              <a:pPr>
                <a:defRPr/>
              </a:pPr>
              <a:t>‹#›</a:t>
            </a:fld>
            <a:endParaRPr lang="ja-JP" altLang="en-US"/>
          </a:p>
        </p:txBody>
      </p:sp>
    </p:spTree>
    <p:extLst>
      <p:ext uri="{BB962C8B-B14F-4D97-AF65-F5344CB8AC3E}">
        <p14:creationId xmlns:p14="http://schemas.microsoft.com/office/powerpoint/2010/main" val="44740952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ja-JP" altLang="en-US" smtClean="0"/>
          </a:p>
        </p:txBody>
      </p:sp>
      <p:sp>
        <p:nvSpPr>
          <p:cNvPr id="92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1363" indent="-284163">
              <a:defRPr kumimoji="1">
                <a:solidFill>
                  <a:schemeClr val="tx1"/>
                </a:solidFill>
                <a:latin typeface="Calibri" panose="020F0502020204030204" pitchFamily="34" charset="0"/>
                <a:ea typeface="ＭＳ Ｐゴシック" panose="020B0600070205080204" pitchFamily="50" charset="-128"/>
              </a:defRPr>
            </a:lvl2pPr>
            <a:lvl3pPr marL="1141413" indent="-227013">
              <a:defRPr kumimoji="1">
                <a:solidFill>
                  <a:schemeClr val="tx1"/>
                </a:solidFill>
                <a:latin typeface="Calibri" panose="020F0502020204030204" pitchFamily="34" charset="0"/>
                <a:ea typeface="ＭＳ Ｐゴシック" panose="020B0600070205080204" pitchFamily="50" charset="-128"/>
              </a:defRPr>
            </a:lvl3pPr>
            <a:lvl4pPr marL="1598613" indent="-227013">
              <a:defRPr kumimoji="1">
                <a:solidFill>
                  <a:schemeClr val="tx1"/>
                </a:solidFill>
                <a:latin typeface="Calibri" panose="020F0502020204030204" pitchFamily="34" charset="0"/>
                <a:ea typeface="ＭＳ Ｐゴシック" panose="020B0600070205080204" pitchFamily="50" charset="-128"/>
              </a:defRPr>
            </a:lvl4pPr>
            <a:lvl5pPr marL="2055813" indent="-227013">
              <a:defRPr kumimoji="1">
                <a:solidFill>
                  <a:schemeClr val="tx1"/>
                </a:solidFill>
                <a:latin typeface="Calibri" panose="020F0502020204030204" pitchFamily="34" charset="0"/>
                <a:ea typeface="ＭＳ Ｐゴシック" panose="020B0600070205080204" pitchFamily="50" charset="-128"/>
              </a:defRPr>
            </a:lvl5pPr>
            <a:lvl6pPr marL="2513013" indent="-2270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0213" indent="-2270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7413" indent="-2270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4613" indent="-22701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C05D0436-60D1-4D64-BC07-E1A88831A685}" type="slidenum">
              <a:rPr lang="ja-JP" altLang="en-US" smtClean="0">
                <a:solidFill>
                  <a:srgbClr val="000000"/>
                </a:solidFill>
                <a:latin typeface="Arial" panose="020B0604020202020204" pitchFamily="34" charset="0"/>
              </a:rPr>
              <a:pPr fontAlgn="base">
                <a:spcBef>
                  <a:spcPct val="0"/>
                </a:spcBef>
                <a:spcAft>
                  <a:spcPct val="0"/>
                </a:spcAft>
              </a:pPr>
              <a:t>1</a:t>
            </a:fld>
            <a:endParaRPr lang="ja-JP" altLang="en-US" smtClean="0">
              <a:solidFill>
                <a:srgbClr val="000000"/>
              </a:solidFill>
              <a:latin typeface="Arial" panose="020B0604020202020204" pitchFamily="34" charset="0"/>
            </a:endParaRPr>
          </a:p>
        </p:txBody>
      </p:sp>
    </p:spTree>
    <p:extLst>
      <p:ext uri="{BB962C8B-B14F-4D97-AF65-F5344CB8AC3E}">
        <p14:creationId xmlns:p14="http://schemas.microsoft.com/office/powerpoint/2010/main" val="4262387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Tree>
    <p:extLst>
      <p:ext uri="{BB962C8B-B14F-4D97-AF65-F5344CB8AC3E}">
        <p14:creationId xmlns:p14="http://schemas.microsoft.com/office/powerpoint/2010/main" val="12904950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Tree>
    <p:extLst>
      <p:ext uri="{BB962C8B-B14F-4D97-AF65-F5344CB8AC3E}">
        <p14:creationId xmlns:p14="http://schemas.microsoft.com/office/powerpoint/2010/main" val="2089033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lvl1pPr>
          </a:lstStyle>
          <a:p>
            <a:pPr>
              <a:defRPr/>
            </a:pPr>
            <a:fld id="{8275BEA5-E5E9-400D-9EB4-0E70F470845C}" type="datetime1">
              <a:rPr lang="ja-JP" altLang="en-US"/>
              <a:pPr>
                <a:defRPr/>
              </a:pPr>
              <a:t>2020/12/23</a:t>
            </a:fld>
            <a:endParaRPr lang="ja-JP" altLang="en-US"/>
          </a:p>
        </p:txBody>
      </p:sp>
      <p:sp>
        <p:nvSpPr>
          <p:cNvPr id="5" name="Footer Placeholder 4"/>
          <p:cNvSpPr>
            <a:spLocks noGrp="1"/>
          </p:cNvSpPr>
          <p:nvPr>
            <p:ph type="ftr" sz="quarter" idx="11"/>
          </p:nvPr>
        </p:nvSpPr>
        <p:spPr/>
        <p:txBody>
          <a:bodyPr/>
          <a:lstStyle>
            <a:lvl1pPr>
              <a:defRPr/>
            </a:lvl1pPr>
          </a:lstStyle>
          <a:p>
            <a:pPr>
              <a:defRPr/>
            </a:pPr>
            <a:r>
              <a:rPr lang="ja-JP" altLang="en-US"/>
              <a:t>会員関係者限り ふくしま応援企業ネットワーク </a:t>
            </a:r>
            <a:r>
              <a:rPr lang="en-US" altLang="ja-JP"/>
              <a:t>2020.12</a:t>
            </a: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5C7BDCD9-2F85-404A-915B-DDA5A79BE41E}" type="slidenum">
              <a:rPr lang="ja-JP" altLang="en-US"/>
              <a:pPr>
                <a:defRPr/>
              </a:pPr>
              <a:t>‹#›</a:t>
            </a:fld>
            <a:endParaRPr lang="ja-JP" altLang="en-US"/>
          </a:p>
        </p:txBody>
      </p:sp>
    </p:spTree>
    <p:extLst>
      <p:ext uri="{BB962C8B-B14F-4D97-AF65-F5344CB8AC3E}">
        <p14:creationId xmlns:p14="http://schemas.microsoft.com/office/powerpoint/2010/main" val="3272207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1F22A5D8-C3B6-4E2B-803D-A2456DF25B20}" type="datetime1">
              <a:rPr lang="ja-JP" altLang="en-US"/>
              <a:pPr>
                <a:defRPr/>
              </a:pPr>
              <a:t>2020/12/23</a:t>
            </a:fld>
            <a:endParaRPr lang="ja-JP" altLang="en-US"/>
          </a:p>
        </p:txBody>
      </p:sp>
      <p:sp>
        <p:nvSpPr>
          <p:cNvPr id="5" name="Footer Placeholder 4"/>
          <p:cNvSpPr>
            <a:spLocks noGrp="1"/>
          </p:cNvSpPr>
          <p:nvPr>
            <p:ph type="ftr" sz="quarter" idx="11"/>
          </p:nvPr>
        </p:nvSpPr>
        <p:spPr/>
        <p:txBody>
          <a:bodyPr/>
          <a:lstStyle>
            <a:lvl1pPr>
              <a:defRPr/>
            </a:lvl1pPr>
          </a:lstStyle>
          <a:p>
            <a:pPr>
              <a:defRPr/>
            </a:pPr>
            <a:r>
              <a:rPr lang="ja-JP" altLang="en-US"/>
              <a:t>会員関係者限り ふくしま応援企業ネットワーク </a:t>
            </a:r>
            <a:r>
              <a:rPr lang="en-US" altLang="ja-JP"/>
              <a:t>2020.12</a:t>
            </a: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01DDDA9C-737E-41C9-8897-ED3B23AC39AE}" type="slidenum">
              <a:rPr lang="ja-JP" altLang="en-US"/>
              <a:pPr>
                <a:defRPr/>
              </a:pPr>
              <a:t>‹#›</a:t>
            </a:fld>
            <a:endParaRPr lang="ja-JP" altLang="en-US"/>
          </a:p>
        </p:txBody>
      </p:sp>
    </p:spTree>
    <p:extLst>
      <p:ext uri="{BB962C8B-B14F-4D97-AF65-F5344CB8AC3E}">
        <p14:creationId xmlns:p14="http://schemas.microsoft.com/office/powerpoint/2010/main" val="4048328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25B8538E-B9FB-4AEB-8767-77844F3608DA}" type="datetime1">
              <a:rPr lang="ja-JP" altLang="en-US"/>
              <a:pPr>
                <a:defRPr/>
              </a:pPr>
              <a:t>2020/12/23</a:t>
            </a:fld>
            <a:endParaRPr lang="ja-JP" altLang="en-US"/>
          </a:p>
        </p:txBody>
      </p:sp>
      <p:sp>
        <p:nvSpPr>
          <p:cNvPr id="5" name="Footer Placeholder 4"/>
          <p:cNvSpPr>
            <a:spLocks noGrp="1"/>
          </p:cNvSpPr>
          <p:nvPr>
            <p:ph type="ftr" sz="quarter" idx="11"/>
          </p:nvPr>
        </p:nvSpPr>
        <p:spPr/>
        <p:txBody>
          <a:bodyPr/>
          <a:lstStyle>
            <a:lvl1pPr>
              <a:defRPr/>
            </a:lvl1pPr>
          </a:lstStyle>
          <a:p>
            <a:pPr>
              <a:defRPr/>
            </a:pPr>
            <a:r>
              <a:rPr lang="ja-JP" altLang="en-US"/>
              <a:t>会員関係者限り ふくしま応援企業ネットワーク </a:t>
            </a:r>
            <a:r>
              <a:rPr lang="en-US" altLang="ja-JP"/>
              <a:t>2020.12</a:t>
            </a: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BA7DAE8C-FCB2-4B4F-B630-38E4AEC3556A}" type="slidenum">
              <a:rPr lang="ja-JP" altLang="en-US"/>
              <a:pPr>
                <a:defRPr/>
              </a:pPr>
              <a:t>‹#›</a:t>
            </a:fld>
            <a:endParaRPr lang="ja-JP" altLang="en-US"/>
          </a:p>
        </p:txBody>
      </p:sp>
    </p:spTree>
    <p:extLst>
      <p:ext uri="{BB962C8B-B14F-4D97-AF65-F5344CB8AC3E}">
        <p14:creationId xmlns:p14="http://schemas.microsoft.com/office/powerpoint/2010/main" val="2943004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906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kumimoji="0" lang="ja-JP" altLang="ja-JP" sz="2400" smtClean="0">
                <a:solidFill>
                  <a:srgbClr val="003300"/>
                </a:solidFill>
                <a:latin typeface="Times New Roman" panose="02020603050405020304"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solidFill>
                  <a:srgbClr val="003300"/>
                </a:solidFill>
                <a:latin typeface="Times New Roman" panose="02020603050405020304"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6"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solidFill>
                    <a:srgbClr val="003300"/>
                  </a:solidFill>
                  <a:latin typeface="Times New Roman" panose="02020603050405020304" pitchFamily="18" charset="0"/>
                </a:endParaRPr>
              </a:p>
            </p:txBody>
          </p:sp>
          <p:sp>
            <p:nvSpPr>
              <p:cNvPr id="9" name="Rectangle 7"/>
              <p:cNvSpPr>
                <a:spLocks noChangeArrowheads="1"/>
              </p:cNvSpPr>
              <p:nvPr userDrawn="1"/>
            </p:nvSpPr>
            <p:spPr bwMode="auto">
              <a:xfrm>
                <a:off x="1081" y="1065"/>
                <a:ext cx="366"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solidFill>
                    <a:srgbClr val="003300"/>
                  </a:solidFill>
                  <a:latin typeface="Times New Roman" panose="02020603050405020304"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solidFill>
                    <a:srgbClr val="003300"/>
                  </a:solidFill>
                  <a:latin typeface="Times New Roman" panose="02020603050405020304"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solidFill>
                    <a:srgbClr val="003300"/>
                  </a:solidFill>
                  <a:latin typeface="Times New Roman" panose="02020603050405020304"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solidFill>
                    <a:srgbClr val="003300"/>
                  </a:solidFill>
                  <a:latin typeface="Times New Roman" panose="02020603050405020304"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solidFill>
                    <a:srgbClr val="003300"/>
                  </a:solidFill>
                  <a:latin typeface="Times New Roman" panose="02020603050405020304"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solidFill>
                    <a:srgbClr val="003300"/>
                  </a:solidFill>
                  <a:latin typeface="Times New Roman" panose="02020603050405020304" pitchFamily="18" charset="0"/>
                </a:endParaRPr>
              </a:p>
            </p:txBody>
          </p:sp>
          <p:sp>
            <p:nvSpPr>
              <p:cNvPr id="15" name="Rectangle 13"/>
              <p:cNvSpPr>
                <a:spLocks noChangeArrowheads="1"/>
              </p:cNvSpPr>
              <p:nvPr userDrawn="1"/>
            </p:nvSpPr>
            <p:spPr bwMode="auto">
              <a:xfrm>
                <a:off x="1081" y="1464"/>
                <a:ext cx="366"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solidFill>
                    <a:srgbClr val="003300"/>
                  </a:solidFill>
                  <a:latin typeface="Times New Roman" panose="02020603050405020304" pitchFamily="18" charset="0"/>
                </a:endParaRPr>
              </a:p>
            </p:txBody>
          </p:sp>
          <p:sp>
            <p:nvSpPr>
              <p:cNvPr id="16" name="Rectangle 14"/>
              <p:cNvSpPr>
                <a:spLocks noChangeArrowheads="1"/>
              </p:cNvSpPr>
              <p:nvPr userDrawn="1"/>
            </p:nvSpPr>
            <p:spPr bwMode="auto">
              <a:xfrm>
                <a:off x="361" y="1857"/>
                <a:ext cx="366"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solidFill>
                    <a:srgbClr val="003300"/>
                  </a:solidFill>
                  <a:latin typeface="Times New Roman" panose="02020603050405020304"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smtClean="0">
                  <a:solidFill>
                    <a:srgbClr val="003300"/>
                  </a:solidFill>
                  <a:latin typeface="Times New Roman" panose="02020603050405020304" pitchFamily="18" charset="0"/>
                </a:endParaRPr>
              </a:p>
            </p:txBody>
          </p:sp>
        </p:grpSp>
      </p:grpSp>
      <p:sp>
        <p:nvSpPr>
          <p:cNvPr id="135187" name="Rectangle 19"/>
          <p:cNvSpPr>
            <a:spLocks noGrp="1" noChangeArrowheads="1"/>
          </p:cNvSpPr>
          <p:nvPr>
            <p:ph type="ctrTitle"/>
          </p:nvPr>
        </p:nvSpPr>
        <p:spPr>
          <a:xfrm>
            <a:off x="3219450" y="1828800"/>
            <a:ext cx="6521450" cy="2209800"/>
          </a:xfrm>
        </p:spPr>
        <p:txBody>
          <a:bodyPr/>
          <a:lstStyle>
            <a:lvl1pPr>
              <a:defRPr sz="5000">
                <a:solidFill>
                  <a:srgbClr val="FFFFFF"/>
                </a:solidFill>
              </a:defRPr>
            </a:lvl1pPr>
          </a:lstStyle>
          <a:p>
            <a:pPr lvl="0"/>
            <a:r>
              <a:rPr lang="ja-JP" altLang="en-US" noProof="0" smtClean="0"/>
              <a:t>マスタ タイトルの書式設定</a:t>
            </a:r>
          </a:p>
        </p:txBody>
      </p:sp>
      <p:sp>
        <p:nvSpPr>
          <p:cNvPr id="135188" name="Rectangle 20"/>
          <p:cNvSpPr>
            <a:spLocks noGrp="1" noChangeArrowheads="1"/>
          </p:cNvSpPr>
          <p:nvPr>
            <p:ph type="subTitle" idx="1"/>
          </p:nvPr>
        </p:nvSpPr>
        <p:spPr>
          <a:xfrm>
            <a:off x="3219450" y="4267200"/>
            <a:ext cx="6521450" cy="1752600"/>
          </a:xfrm>
        </p:spPr>
        <p:txBody>
          <a:bodyPr/>
          <a:lstStyle>
            <a:lvl1pPr marL="0" indent="0">
              <a:buFont typeface="Wingdings" panose="05000000000000000000" pitchFamily="2" charset="2"/>
              <a:buNone/>
              <a:defRPr sz="3400"/>
            </a:lvl1pPr>
          </a:lstStyle>
          <a:p>
            <a:pPr lvl="0"/>
            <a:r>
              <a:rPr lang="ja-JP" altLang="en-US" noProof="0" smtClean="0"/>
              <a:t>マスタ サブタイトルの書式設定</a:t>
            </a:r>
          </a:p>
        </p:txBody>
      </p:sp>
      <p:sp>
        <p:nvSpPr>
          <p:cNvPr id="18" name="Rectangle 2"/>
          <p:cNvSpPr>
            <a:spLocks noGrp="1" noChangeArrowheads="1"/>
          </p:cNvSpPr>
          <p:nvPr>
            <p:ph type="ftr" sz="quarter" idx="10"/>
          </p:nvPr>
        </p:nvSpPr>
        <p:spPr/>
        <p:txBody>
          <a:bodyPr anchor="b" anchorCtr="0"/>
          <a:lstStyle>
            <a:lvl1pPr algn="r">
              <a:defRPr sz="1000">
                <a:latin typeface="Calibri" panose="020F0502020204030204" pitchFamily="34" charset="0"/>
              </a:defRPr>
            </a:lvl1pPr>
          </a:lstStyle>
          <a:p>
            <a:pPr>
              <a:defRPr/>
            </a:pPr>
            <a:r>
              <a:rPr lang="ja-JP" altLang="en-US"/>
              <a:t>一般　ふくしま応援企業ネットワーク関係者限り　ふくしま応援企業ネットワーク事務局</a:t>
            </a:r>
            <a:endParaRPr lang="en-US" altLang="ja-JP"/>
          </a:p>
        </p:txBody>
      </p:sp>
    </p:spTree>
    <p:extLst>
      <p:ext uri="{BB962C8B-B14F-4D97-AF65-F5344CB8AC3E}">
        <p14:creationId xmlns:p14="http://schemas.microsoft.com/office/powerpoint/2010/main" val="36379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正方形/長方形 3"/>
          <p:cNvSpPr/>
          <p:nvPr userDrawn="1"/>
        </p:nvSpPr>
        <p:spPr bwMode="auto">
          <a:xfrm>
            <a:off x="193675" y="584200"/>
            <a:ext cx="9594850" cy="46038"/>
          </a:xfrm>
          <a:prstGeom prst="rect">
            <a:avLst/>
          </a:prstGeom>
          <a:gradFill flip="none" rotWithShape="1">
            <a:gsLst>
              <a:gs pos="0">
                <a:schemeClr val="bg2"/>
              </a:gs>
              <a:gs pos="27000">
                <a:schemeClr val="accent2"/>
              </a:gs>
              <a:gs pos="100000">
                <a:schemeClr val="accent2">
                  <a:lumMod val="60000"/>
                  <a:lumOff val="40000"/>
                </a:schemeClr>
              </a:gs>
            </a:gsLst>
            <a:lin ang="0" scaled="1"/>
            <a:tileRect/>
          </a:gradFill>
          <a:ln w="12700" cap="sq" cmpd="sng" algn="ctr">
            <a:noFill/>
            <a:prstDash val="solid"/>
            <a:miter lim="800000"/>
            <a:headEnd type="none" w="sm" len="sm"/>
            <a:tailEnd type="none" w="sm" len="sm"/>
          </a:ln>
          <a:effectLst/>
          <a:extLst/>
        </p:spPr>
        <p:txBody>
          <a:bodyPr wrap="none"/>
          <a:lstStyle/>
          <a:p>
            <a:pPr eaLnBrk="1" hangingPunct="1">
              <a:defRPr/>
            </a:pPr>
            <a:endParaRPr lang="ja-JP" altLang="en-US">
              <a:solidFill>
                <a:srgbClr val="003300"/>
              </a:solidFill>
              <a:latin typeface="Arial" panose="020B0604020202020204" pitchFamily="34" charset="0"/>
            </a:endParaRPr>
          </a:p>
        </p:txBody>
      </p:sp>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スライド番号プレースホルダー 1"/>
          <p:cNvSpPr>
            <a:spLocks noGrp="1"/>
          </p:cNvSpPr>
          <p:nvPr>
            <p:ph type="sldNum" sz="quarter" idx="10"/>
          </p:nvPr>
        </p:nvSpPr>
        <p:spPr>
          <a:xfrm>
            <a:off x="9204325" y="6597650"/>
            <a:ext cx="701675" cy="242888"/>
          </a:xfrm>
          <a:prstGeom prst="rect">
            <a:avLst/>
          </a:prstGeom>
          <a:solidFill>
            <a:schemeClr val="bg2"/>
          </a:solidFill>
        </p:spPr>
        <p:txBody>
          <a:bodyPr lIns="36000" tIns="36000" rIns="36000" bIns="36000" anchor="ctr" anchorCtr="1"/>
          <a:lstStyle>
            <a:lvl1pPr algn="ctr">
              <a:defRPr sz="1400" b="1">
                <a:solidFill>
                  <a:srgbClr val="FFFFFF"/>
                </a:solidFill>
                <a:latin typeface="Meiryo UI" panose="020B0604030504040204" pitchFamily="50" charset="-128"/>
                <a:ea typeface="Meiryo UI" panose="020B0604030504040204" pitchFamily="50" charset="-128"/>
              </a:defRPr>
            </a:lvl1pPr>
          </a:lstStyle>
          <a:p>
            <a:pPr>
              <a:defRPr/>
            </a:pPr>
            <a:fld id="{42398A46-D7E5-4CB1-AE8E-6BB7791F0168}" type="slidenum">
              <a:rPr lang="ja-JP" altLang="en-US"/>
              <a:pPr>
                <a:defRPr/>
              </a:pPr>
              <a:t>‹#›</a:t>
            </a:fld>
            <a:endParaRPr lang="ja-JP" altLang="en-US"/>
          </a:p>
        </p:txBody>
      </p:sp>
      <p:sp>
        <p:nvSpPr>
          <p:cNvPr id="6" name="フッター プレースホルダー 2"/>
          <p:cNvSpPr>
            <a:spLocks noGrp="1"/>
          </p:cNvSpPr>
          <p:nvPr>
            <p:ph type="ftr" sz="quarter" idx="11"/>
          </p:nvPr>
        </p:nvSpPr>
        <p:spPr bwMode="auto">
          <a:xfrm>
            <a:off x="0" y="6597650"/>
            <a:ext cx="9204325" cy="2476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lvl1pPr>
              <a:spcBef>
                <a:spcPct val="0"/>
              </a:spcBef>
              <a:buClrTx/>
              <a:buSzTx/>
              <a:buFontTx/>
              <a:buNone/>
              <a:defRPr kumimoji="1" sz="1000">
                <a:solidFill>
                  <a:srgbClr val="FFFFFF">
                    <a:lumMod val="65000"/>
                  </a:srgbClr>
                </a:solidFill>
                <a:latin typeface="Meiryo UI" panose="020B0604030504040204" pitchFamily="50" charset="-128"/>
                <a:ea typeface="Meiryo UI" panose="020B060403050404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Century Gothic" panose="020B0502020202020204" pitchFamily="34" charset="0"/>
                <a:ea typeface="メイリオ" panose="020B060403050404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Century Gothic" panose="020B0502020202020204" pitchFamily="34" charset="0"/>
                <a:ea typeface="メイリオ" panose="020B060403050404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Century Gothic" panose="020B0502020202020204" pitchFamily="34" charset="0"/>
                <a:ea typeface="メイリオ" panose="020B060403050404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Century Gothic" panose="020B0502020202020204" pitchFamily="34" charset="0"/>
                <a:ea typeface="メイリオ" panose="020B060403050404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Century Gothic" panose="020B0502020202020204" pitchFamily="34" charset="0"/>
                <a:ea typeface="メイリオ" panose="020B060403050404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Century Gothic" panose="020B0502020202020204" pitchFamily="34" charset="0"/>
                <a:ea typeface="メイリオ" panose="020B060403050404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Century Gothic" panose="020B0502020202020204" pitchFamily="34" charset="0"/>
                <a:ea typeface="メイリオ" panose="020B060403050404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Century Gothic" panose="020B0502020202020204" pitchFamily="34" charset="0"/>
                <a:ea typeface="メイリオ" panose="020B0604030504040204" pitchFamily="50" charset="-128"/>
              </a:defRPr>
            </a:lvl9pPr>
          </a:lstStyle>
          <a:p>
            <a:pPr>
              <a:defRPr/>
            </a:pPr>
            <a:r>
              <a:rPr lang="ja-JP" altLang="en-US"/>
              <a:t>一般　ふくしま応援企業ネットワーク関係者限り　ふくしま応援企業ネットワーク事務局</a:t>
            </a:r>
            <a:endParaRPr lang="en-US" altLang="ja-JP" dirty="0"/>
          </a:p>
        </p:txBody>
      </p:sp>
    </p:spTree>
    <p:extLst>
      <p:ext uri="{BB962C8B-B14F-4D97-AF65-F5344CB8AC3E}">
        <p14:creationId xmlns:p14="http://schemas.microsoft.com/office/powerpoint/2010/main" val="28957000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スライド番号プレースホルダー 1"/>
          <p:cNvSpPr txBox="1">
            <a:spLocks/>
          </p:cNvSpPr>
          <p:nvPr userDrawn="1"/>
        </p:nvSpPr>
        <p:spPr>
          <a:xfrm>
            <a:off x="9204325" y="6597650"/>
            <a:ext cx="701675" cy="242888"/>
          </a:xfrm>
          <a:prstGeom prst="rect">
            <a:avLst/>
          </a:prstGeom>
          <a:solidFill>
            <a:schemeClr val="bg2"/>
          </a:solidFill>
        </p:spPr>
        <p:txBody>
          <a:bodyPr lIns="36000" tIns="36000" rIns="36000" bIns="36000" anchor="ctr" anchorCtr="1"/>
          <a:lstStyle>
            <a:defPPr>
              <a:defRPr lang="ja-JP"/>
            </a:defPPr>
            <a:lvl1pPr algn="ctr" rtl="0" eaLnBrk="0" fontAlgn="base" hangingPunct="0">
              <a:spcBef>
                <a:spcPct val="0"/>
              </a:spcBef>
              <a:spcAft>
                <a:spcPct val="0"/>
              </a:spcAft>
              <a:defRPr kumimoji="1" sz="1400" b="1" kern="1200">
                <a:solidFill>
                  <a:schemeClr val="bg1"/>
                </a:solidFill>
                <a:latin typeface="Meiryo UI" panose="020B0604030504040204" pitchFamily="50" charset="-128"/>
                <a:ea typeface="Meiryo UI" panose="020B060403050404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a:defRPr/>
            </a:pPr>
            <a:fld id="{86632A03-2883-4472-BF85-9F73AA52644E}" type="slidenum">
              <a:rPr lang="ja-JP" altLang="en-US" smtClean="0">
                <a:solidFill>
                  <a:srgbClr val="FFFFFF"/>
                </a:solidFill>
              </a:rPr>
              <a:pPr>
                <a:defRPr/>
              </a:pPr>
              <a:t>‹#›</a:t>
            </a:fld>
            <a:endParaRPr lang="ja-JP" altLang="en-US">
              <a:solidFill>
                <a:srgbClr val="FFFFFF"/>
              </a:solidFill>
            </a:endParaRPr>
          </a:p>
        </p:txBody>
      </p:sp>
      <p:sp>
        <p:nvSpPr>
          <p:cNvPr id="3" name="Rectangle 2"/>
          <p:cNvSpPr>
            <a:spLocks noGrp="1" noChangeArrowheads="1"/>
          </p:cNvSpPr>
          <p:nvPr>
            <p:ph type="ftr" sz="quarter" idx="10"/>
          </p:nvPr>
        </p:nvSpPr>
        <p:spPr/>
        <p:txBody>
          <a:bodyPr anchor="b" anchorCtr="0"/>
          <a:lstStyle>
            <a:lvl1pPr algn="r">
              <a:defRPr sz="1000">
                <a:latin typeface="Calibri" panose="020F0502020204030204" pitchFamily="34" charset="0"/>
              </a:defRPr>
            </a:lvl1pPr>
          </a:lstStyle>
          <a:p>
            <a:pPr>
              <a:defRPr/>
            </a:pPr>
            <a:r>
              <a:rPr lang="ja-JP" altLang="en-US"/>
              <a:t>一般　ふくしま応援企業ネットワーク関係者限り　ふくしま応援企業ネットワーク事務局</a:t>
            </a:r>
            <a:endParaRPr lang="en-US" altLang="ja-JP"/>
          </a:p>
        </p:txBody>
      </p:sp>
    </p:spTree>
    <p:extLst>
      <p:ext uri="{BB962C8B-B14F-4D97-AF65-F5344CB8AC3E}">
        <p14:creationId xmlns:p14="http://schemas.microsoft.com/office/powerpoint/2010/main" val="1099179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a:lvl1pPr>
          </a:lstStyle>
          <a:p>
            <a:pPr>
              <a:defRPr/>
            </a:pPr>
            <a:fld id="{9AB68C71-2A03-48A2-A4F7-82C17B4053CD}" type="datetime1">
              <a:rPr lang="ja-JP" altLang="en-US"/>
              <a:pPr>
                <a:defRPr/>
              </a:pPr>
              <a:t>2020/12/23</a:t>
            </a:fld>
            <a:endParaRPr lang="ja-JP" altLang="en-US"/>
          </a:p>
        </p:txBody>
      </p:sp>
      <p:sp>
        <p:nvSpPr>
          <p:cNvPr id="5" name="Footer Placeholder 4"/>
          <p:cNvSpPr>
            <a:spLocks noGrp="1"/>
          </p:cNvSpPr>
          <p:nvPr>
            <p:ph type="ftr" sz="quarter" idx="11"/>
          </p:nvPr>
        </p:nvSpPr>
        <p:spPr/>
        <p:txBody>
          <a:bodyPr/>
          <a:lstStyle>
            <a:lvl1pPr>
              <a:defRPr/>
            </a:lvl1pPr>
          </a:lstStyle>
          <a:p>
            <a:pPr>
              <a:defRPr/>
            </a:pPr>
            <a:r>
              <a:rPr lang="ja-JP" altLang="en-US"/>
              <a:t>会員関係者限り ふくしま応援企業ネットワーク </a:t>
            </a:r>
            <a:r>
              <a:rPr lang="en-US" altLang="ja-JP"/>
              <a:t>2020.12</a:t>
            </a: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1FA6F7BC-7813-40A8-923E-B3756BCC5FE7}" type="slidenum">
              <a:rPr lang="ja-JP" altLang="en-US"/>
              <a:pPr>
                <a:defRPr/>
              </a:pPr>
              <a:t>‹#›</a:t>
            </a:fld>
            <a:endParaRPr lang="ja-JP" altLang="en-US"/>
          </a:p>
        </p:txBody>
      </p:sp>
    </p:spTree>
    <p:extLst>
      <p:ext uri="{BB962C8B-B14F-4D97-AF65-F5344CB8AC3E}">
        <p14:creationId xmlns:p14="http://schemas.microsoft.com/office/powerpoint/2010/main" val="3621926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lvl1pPr>
          </a:lstStyle>
          <a:p>
            <a:pPr>
              <a:defRPr/>
            </a:pPr>
            <a:fld id="{635A3242-C2D6-4EA0-9102-A03731120038}" type="datetime1">
              <a:rPr lang="ja-JP" altLang="en-US"/>
              <a:pPr>
                <a:defRPr/>
              </a:pPr>
              <a:t>2020/12/23</a:t>
            </a:fld>
            <a:endParaRPr lang="ja-JP" altLang="en-US"/>
          </a:p>
        </p:txBody>
      </p:sp>
      <p:sp>
        <p:nvSpPr>
          <p:cNvPr id="5" name="Footer Placeholder 4"/>
          <p:cNvSpPr>
            <a:spLocks noGrp="1"/>
          </p:cNvSpPr>
          <p:nvPr>
            <p:ph type="ftr" sz="quarter" idx="11"/>
          </p:nvPr>
        </p:nvSpPr>
        <p:spPr/>
        <p:txBody>
          <a:bodyPr/>
          <a:lstStyle>
            <a:lvl1pPr>
              <a:defRPr/>
            </a:lvl1pPr>
          </a:lstStyle>
          <a:p>
            <a:pPr>
              <a:defRPr/>
            </a:pPr>
            <a:r>
              <a:rPr lang="ja-JP" altLang="en-US"/>
              <a:t>会員関係者限り ふくしま応援企業ネットワーク </a:t>
            </a:r>
            <a:r>
              <a:rPr lang="en-US" altLang="ja-JP"/>
              <a:t>2020.12</a:t>
            </a: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120B5A1A-091D-4433-A1C9-1E2D098F0D20}" type="slidenum">
              <a:rPr lang="ja-JP" altLang="en-US"/>
              <a:pPr>
                <a:defRPr/>
              </a:pPr>
              <a:t>‹#›</a:t>
            </a:fld>
            <a:endParaRPr lang="ja-JP" altLang="en-US"/>
          </a:p>
        </p:txBody>
      </p:sp>
    </p:spTree>
    <p:extLst>
      <p:ext uri="{BB962C8B-B14F-4D97-AF65-F5344CB8AC3E}">
        <p14:creationId xmlns:p14="http://schemas.microsoft.com/office/powerpoint/2010/main" val="916221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3"/>
          <p:cNvSpPr>
            <a:spLocks noGrp="1"/>
          </p:cNvSpPr>
          <p:nvPr>
            <p:ph type="dt" sz="half" idx="10"/>
          </p:nvPr>
        </p:nvSpPr>
        <p:spPr/>
        <p:txBody>
          <a:bodyPr/>
          <a:lstStyle>
            <a:lvl1pPr>
              <a:defRPr/>
            </a:lvl1pPr>
          </a:lstStyle>
          <a:p>
            <a:pPr>
              <a:defRPr/>
            </a:pPr>
            <a:fld id="{3FF68663-CF98-4C7C-BA61-1AFA64AFFEC0}" type="datetime1">
              <a:rPr lang="ja-JP" altLang="en-US"/>
              <a:pPr>
                <a:defRPr/>
              </a:pPr>
              <a:t>2020/12/23</a:t>
            </a:fld>
            <a:endParaRPr lang="ja-JP" altLang="en-US"/>
          </a:p>
        </p:txBody>
      </p:sp>
      <p:sp>
        <p:nvSpPr>
          <p:cNvPr id="6" name="Footer Placeholder 4"/>
          <p:cNvSpPr>
            <a:spLocks noGrp="1"/>
          </p:cNvSpPr>
          <p:nvPr>
            <p:ph type="ftr" sz="quarter" idx="11"/>
          </p:nvPr>
        </p:nvSpPr>
        <p:spPr/>
        <p:txBody>
          <a:bodyPr/>
          <a:lstStyle>
            <a:lvl1pPr>
              <a:defRPr/>
            </a:lvl1pPr>
          </a:lstStyle>
          <a:p>
            <a:pPr>
              <a:defRPr/>
            </a:pPr>
            <a:r>
              <a:rPr lang="ja-JP" altLang="en-US"/>
              <a:t>会員関係者限り ふくしま応援企業ネットワーク </a:t>
            </a:r>
            <a:r>
              <a:rPr lang="en-US" altLang="ja-JP"/>
              <a:t>2020.12</a:t>
            </a: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10D4D274-1B8C-4362-96ED-FF1D53B5A8A5}" type="slidenum">
              <a:rPr lang="ja-JP" altLang="en-US"/>
              <a:pPr>
                <a:defRPr/>
              </a:pPr>
              <a:t>‹#›</a:t>
            </a:fld>
            <a:endParaRPr lang="ja-JP" altLang="en-US"/>
          </a:p>
        </p:txBody>
      </p:sp>
    </p:spTree>
    <p:extLst>
      <p:ext uri="{BB962C8B-B14F-4D97-AF65-F5344CB8AC3E}">
        <p14:creationId xmlns:p14="http://schemas.microsoft.com/office/powerpoint/2010/main" val="584943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p:txBody>
          <a:bodyPr/>
          <a:lstStyle>
            <a:lvl1pPr>
              <a:defRPr/>
            </a:lvl1pPr>
          </a:lstStyle>
          <a:p>
            <a:pPr>
              <a:defRPr/>
            </a:pPr>
            <a:fld id="{22CC877C-9B7A-4C78-AB15-07CC6FF875E6}" type="datetime1">
              <a:rPr lang="ja-JP" altLang="en-US"/>
              <a:pPr>
                <a:defRPr/>
              </a:pPr>
              <a:t>2020/12/23</a:t>
            </a:fld>
            <a:endParaRPr lang="ja-JP" altLang="en-US"/>
          </a:p>
        </p:txBody>
      </p:sp>
      <p:sp>
        <p:nvSpPr>
          <p:cNvPr id="8" name="Footer Placeholder 4"/>
          <p:cNvSpPr>
            <a:spLocks noGrp="1"/>
          </p:cNvSpPr>
          <p:nvPr>
            <p:ph type="ftr" sz="quarter" idx="11"/>
          </p:nvPr>
        </p:nvSpPr>
        <p:spPr/>
        <p:txBody>
          <a:bodyPr/>
          <a:lstStyle>
            <a:lvl1pPr>
              <a:defRPr/>
            </a:lvl1pPr>
          </a:lstStyle>
          <a:p>
            <a:pPr>
              <a:defRPr/>
            </a:pPr>
            <a:r>
              <a:rPr lang="ja-JP" altLang="en-US"/>
              <a:t>会員関係者限り ふくしま応援企業ネットワーク </a:t>
            </a:r>
            <a:r>
              <a:rPr lang="en-US" altLang="ja-JP"/>
              <a:t>2020.12</a:t>
            </a:r>
            <a:endParaRPr lang="ja-JP" altLang="en-US"/>
          </a:p>
        </p:txBody>
      </p:sp>
      <p:sp>
        <p:nvSpPr>
          <p:cNvPr id="9" name="Slide Number Placeholder 5"/>
          <p:cNvSpPr>
            <a:spLocks noGrp="1"/>
          </p:cNvSpPr>
          <p:nvPr>
            <p:ph type="sldNum" sz="quarter" idx="12"/>
          </p:nvPr>
        </p:nvSpPr>
        <p:spPr/>
        <p:txBody>
          <a:bodyPr/>
          <a:lstStyle>
            <a:lvl1pPr>
              <a:defRPr/>
            </a:lvl1pPr>
          </a:lstStyle>
          <a:p>
            <a:pPr>
              <a:defRPr/>
            </a:pPr>
            <a:fld id="{25C61163-69A7-4043-A2A2-70566039FE7C}" type="slidenum">
              <a:rPr lang="ja-JP" altLang="en-US"/>
              <a:pPr>
                <a:defRPr/>
              </a:pPr>
              <a:t>‹#›</a:t>
            </a:fld>
            <a:endParaRPr lang="ja-JP" altLang="en-US"/>
          </a:p>
        </p:txBody>
      </p:sp>
    </p:spTree>
    <p:extLst>
      <p:ext uri="{BB962C8B-B14F-4D97-AF65-F5344CB8AC3E}">
        <p14:creationId xmlns:p14="http://schemas.microsoft.com/office/powerpoint/2010/main" val="489177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3"/>
          <p:cNvSpPr>
            <a:spLocks noGrp="1"/>
          </p:cNvSpPr>
          <p:nvPr>
            <p:ph type="dt" sz="half" idx="10"/>
          </p:nvPr>
        </p:nvSpPr>
        <p:spPr/>
        <p:txBody>
          <a:bodyPr/>
          <a:lstStyle>
            <a:lvl1pPr>
              <a:defRPr/>
            </a:lvl1pPr>
          </a:lstStyle>
          <a:p>
            <a:pPr>
              <a:defRPr/>
            </a:pPr>
            <a:fld id="{9FD77509-878A-4DFD-86C5-AEF49C50AF75}" type="datetime1">
              <a:rPr lang="ja-JP" altLang="en-US"/>
              <a:pPr>
                <a:defRPr/>
              </a:pPr>
              <a:t>2020/12/23</a:t>
            </a:fld>
            <a:endParaRPr lang="ja-JP" altLang="en-US"/>
          </a:p>
        </p:txBody>
      </p:sp>
      <p:sp>
        <p:nvSpPr>
          <p:cNvPr id="4" name="Footer Placeholder 4"/>
          <p:cNvSpPr>
            <a:spLocks noGrp="1"/>
          </p:cNvSpPr>
          <p:nvPr>
            <p:ph type="ftr" sz="quarter" idx="11"/>
          </p:nvPr>
        </p:nvSpPr>
        <p:spPr/>
        <p:txBody>
          <a:bodyPr/>
          <a:lstStyle>
            <a:lvl1pPr>
              <a:defRPr/>
            </a:lvl1pPr>
          </a:lstStyle>
          <a:p>
            <a:pPr>
              <a:defRPr/>
            </a:pPr>
            <a:r>
              <a:rPr lang="ja-JP" altLang="en-US"/>
              <a:t>会員関係者限り ふくしま応援企業ネットワーク </a:t>
            </a:r>
            <a:r>
              <a:rPr lang="en-US" altLang="ja-JP"/>
              <a:t>2020.12</a:t>
            </a:r>
            <a:endParaRPr lang="ja-JP" altLang="en-US"/>
          </a:p>
        </p:txBody>
      </p:sp>
      <p:sp>
        <p:nvSpPr>
          <p:cNvPr id="5" name="Slide Number Placeholder 5"/>
          <p:cNvSpPr>
            <a:spLocks noGrp="1"/>
          </p:cNvSpPr>
          <p:nvPr>
            <p:ph type="sldNum" sz="quarter" idx="12"/>
          </p:nvPr>
        </p:nvSpPr>
        <p:spPr/>
        <p:txBody>
          <a:bodyPr/>
          <a:lstStyle>
            <a:lvl1pPr>
              <a:defRPr/>
            </a:lvl1pPr>
          </a:lstStyle>
          <a:p>
            <a:pPr>
              <a:defRPr/>
            </a:pPr>
            <a:fld id="{1B155342-85F4-4F28-8579-60A7649566D1}" type="slidenum">
              <a:rPr lang="ja-JP" altLang="en-US"/>
              <a:pPr>
                <a:defRPr/>
              </a:pPr>
              <a:t>‹#›</a:t>
            </a:fld>
            <a:endParaRPr lang="ja-JP" altLang="en-US"/>
          </a:p>
        </p:txBody>
      </p:sp>
    </p:spTree>
    <p:extLst>
      <p:ext uri="{BB962C8B-B14F-4D97-AF65-F5344CB8AC3E}">
        <p14:creationId xmlns:p14="http://schemas.microsoft.com/office/powerpoint/2010/main" val="418317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1CF7E38-A72A-4C37-9462-B91C3EC4BBD6}" type="datetime1">
              <a:rPr lang="ja-JP" altLang="en-US"/>
              <a:pPr>
                <a:defRPr/>
              </a:pPr>
              <a:t>2020/12/23</a:t>
            </a:fld>
            <a:endParaRPr lang="ja-JP" altLang="en-US"/>
          </a:p>
        </p:txBody>
      </p:sp>
      <p:sp>
        <p:nvSpPr>
          <p:cNvPr id="3" name="Footer Placeholder 4"/>
          <p:cNvSpPr>
            <a:spLocks noGrp="1"/>
          </p:cNvSpPr>
          <p:nvPr>
            <p:ph type="ftr" sz="quarter" idx="11"/>
          </p:nvPr>
        </p:nvSpPr>
        <p:spPr/>
        <p:txBody>
          <a:bodyPr/>
          <a:lstStyle>
            <a:lvl1pPr>
              <a:defRPr/>
            </a:lvl1pPr>
          </a:lstStyle>
          <a:p>
            <a:pPr>
              <a:defRPr/>
            </a:pPr>
            <a:r>
              <a:rPr lang="ja-JP" altLang="en-US"/>
              <a:t>会員関係者限り ふくしま応援企業ネットワーク </a:t>
            </a:r>
            <a:r>
              <a:rPr lang="en-US" altLang="ja-JP"/>
              <a:t>2020.12</a:t>
            </a:r>
            <a:endParaRPr lang="ja-JP" altLang="en-US"/>
          </a:p>
        </p:txBody>
      </p:sp>
      <p:sp>
        <p:nvSpPr>
          <p:cNvPr id="4" name="Slide Number Placeholder 5"/>
          <p:cNvSpPr>
            <a:spLocks noGrp="1"/>
          </p:cNvSpPr>
          <p:nvPr>
            <p:ph type="sldNum" sz="quarter" idx="12"/>
          </p:nvPr>
        </p:nvSpPr>
        <p:spPr/>
        <p:txBody>
          <a:bodyPr/>
          <a:lstStyle>
            <a:lvl1pPr>
              <a:defRPr/>
            </a:lvl1pPr>
          </a:lstStyle>
          <a:p>
            <a:pPr>
              <a:defRPr/>
            </a:pPr>
            <a:fld id="{290A1242-96F6-476C-87EF-E3CFF6B1E92C}" type="slidenum">
              <a:rPr lang="ja-JP" altLang="en-US"/>
              <a:pPr>
                <a:defRPr/>
              </a:pPr>
              <a:t>‹#›</a:t>
            </a:fld>
            <a:endParaRPr lang="ja-JP" altLang="en-US"/>
          </a:p>
        </p:txBody>
      </p:sp>
    </p:spTree>
    <p:extLst>
      <p:ext uri="{BB962C8B-B14F-4D97-AF65-F5344CB8AC3E}">
        <p14:creationId xmlns:p14="http://schemas.microsoft.com/office/powerpoint/2010/main" val="4220406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F1696A88-C8FC-4236-8483-DE5DE11A3687}" type="datetime1">
              <a:rPr lang="ja-JP" altLang="en-US"/>
              <a:pPr>
                <a:defRPr/>
              </a:pPr>
              <a:t>2020/12/23</a:t>
            </a:fld>
            <a:endParaRPr lang="ja-JP" altLang="en-US"/>
          </a:p>
        </p:txBody>
      </p:sp>
      <p:sp>
        <p:nvSpPr>
          <p:cNvPr id="6" name="Footer Placeholder 4"/>
          <p:cNvSpPr>
            <a:spLocks noGrp="1"/>
          </p:cNvSpPr>
          <p:nvPr>
            <p:ph type="ftr" sz="quarter" idx="11"/>
          </p:nvPr>
        </p:nvSpPr>
        <p:spPr/>
        <p:txBody>
          <a:bodyPr/>
          <a:lstStyle>
            <a:lvl1pPr>
              <a:defRPr/>
            </a:lvl1pPr>
          </a:lstStyle>
          <a:p>
            <a:pPr>
              <a:defRPr/>
            </a:pPr>
            <a:r>
              <a:rPr lang="ja-JP" altLang="en-US"/>
              <a:t>会員関係者限り ふくしま応援企業ネットワーク </a:t>
            </a:r>
            <a:r>
              <a:rPr lang="en-US" altLang="ja-JP"/>
              <a:t>2020.12</a:t>
            </a: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18182225-CE28-4C31-AF4A-49DA43AF3655}" type="slidenum">
              <a:rPr lang="ja-JP" altLang="en-US"/>
              <a:pPr>
                <a:defRPr/>
              </a:pPr>
              <a:t>‹#›</a:t>
            </a:fld>
            <a:endParaRPr lang="ja-JP" altLang="en-US"/>
          </a:p>
        </p:txBody>
      </p:sp>
    </p:spTree>
    <p:extLst>
      <p:ext uri="{BB962C8B-B14F-4D97-AF65-F5344CB8AC3E}">
        <p14:creationId xmlns:p14="http://schemas.microsoft.com/office/powerpoint/2010/main" val="2348254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図を追加</a:t>
            </a:r>
            <a:endParaRPr lang="en-US" noProof="0"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3"/>
          <p:cNvSpPr>
            <a:spLocks noGrp="1"/>
          </p:cNvSpPr>
          <p:nvPr>
            <p:ph type="dt" sz="half" idx="10"/>
          </p:nvPr>
        </p:nvSpPr>
        <p:spPr/>
        <p:txBody>
          <a:bodyPr/>
          <a:lstStyle>
            <a:lvl1pPr>
              <a:defRPr/>
            </a:lvl1pPr>
          </a:lstStyle>
          <a:p>
            <a:pPr>
              <a:defRPr/>
            </a:pPr>
            <a:fld id="{D53B6504-8138-4771-AD15-E88DCE7B9C59}" type="datetime1">
              <a:rPr lang="ja-JP" altLang="en-US"/>
              <a:pPr>
                <a:defRPr/>
              </a:pPr>
              <a:t>2020/12/23</a:t>
            </a:fld>
            <a:endParaRPr lang="ja-JP" altLang="en-US"/>
          </a:p>
        </p:txBody>
      </p:sp>
      <p:sp>
        <p:nvSpPr>
          <p:cNvPr id="6" name="Footer Placeholder 4"/>
          <p:cNvSpPr>
            <a:spLocks noGrp="1"/>
          </p:cNvSpPr>
          <p:nvPr>
            <p:ph type="ftr" sz="quarter" idx="11"/>
          </p:nvPr>
        </p:nvSpPr>
        <p:spPr/>
        <p:txBody>
          <a:bodyPr/>
          <a:lstStyle>
            <a:lvl1pPr>
              <a:defRPr/>
            </a:lvl1pPr>
          </a:lstStyle>
          <a:p>
            <a:pPr>
              <a:defRPr/>
            </a:pPr>
            <a:r>
              <a:rPr lang="ja-JP" altLang="en-US"/>
              <a:t>会員関係者限り ふくしま応援企業ネットワーク </a:t>
            </a:r>
            <a:r>
              <a:rPr lang="en-US" altLang="ja-JP"/>
              <a:t>2020.12</a:t>
            </a:r>
            <a:endParaRPr lang="ja-JP" altLang="en-US"/>
          </a:p>
        </p:txBody>
      </p:sp>
      <p:sp>
        <p:nvSpPr>
          <p:cNvPr id="7" name="Slide Number Placeholder 5"/>
          <p:cNvSpPr>
            <a:spLocks noGrp="1"/>
          </p:cNvSpPr>
          <p:nvPr>
            <p:ph type="sldNum" sz="quarter" idx="12"/>
          </p:nvPr>
        </p:nvSpPr>
        <p:spPr/>
        <p:txBody>
          <a:bodyPr/>
          <a:lstStyle>
            <a:lvl1pPr>
              <a:defRPr/>
            </a:lvl1pPr>
          </a:lstStyle>
          <a:p>
            <a:pPr>
              <a:defRPr/>
            </a:pPr>
            <a:fld id="{9C3BE75A-B74E-4D3A-8EAA-EE447384BEDB}" type="slidenum">
              <a:rPr lang="ja-JP" altLang="en-US"/>
              <a:pPr>
                <a:defRPr/>
              </a:pPr>
              <a:t>‹#›</a:t>
            </a:fld>
            <a:endParaRPr lang="ja-JP" altLang="en-US"/>
          </a:p>
        </p:txBody>
      </p:sp>
    </p:spTree>
    <p:extLst>
      <p:ext uri="{BB962C8B-B14F-4D97-AF65-F5344CB8AC3E}">
        <p14:creationId xmlns:p14="http://schemas.microsoft.com/office/powerpoint/2010/main" val="3481234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Text Placeholder 2"/>
          <p:cNvSpPr>
            <a:spLocks noGrp="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4" name="Date Placeholder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7686A48E-A089-416F-AED7-18C539267B55}" type="datetime1">
              <a:rPr lang="ja-JP" altLang="en-US"/>
              <a:pPr>
                <a:defRPr/>
              </a:pPr>
              <a:t>2020/12/23</a:t>
            </a:fld>
            <a:endParaRPr lang="ja-JP" altLang="en-US"/>
          </a:p>
        </p:txBody>
      </p:sp>
      <p:sp>
        <p:nvSpPr>
          <p:cNvPr id="5" name="Footer Placeholder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r>
              <a:rPr lang="ja-JP" altLang="en-US"/>
              <a:t>会員関係者限り ふくしま応援企業ネットワーク </a:t>
            </a:r>
            <a:r>
              <a:rPr lang="en-US" altLang="ja-JP"/>
              <a:t>2020.12</a:t>
            </a:r>
            <a:endParaRPr lang="ja-JP" altLang="en-US"/>
          </a:p>
        </p:txBody>
      </p:sp>
      <p:sp>
        <p:nvSpPr>
          <p:cNvPr id="6" name="Slide Number Placeholder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defRPr>
            </a:lvl1pPr>
          </a:lstStyle>
          <a:p>
            <a:pPr>
              <a:defRPr/>
            </a:pPr>
            <a:fld id="{9474809D-C906-47CC-8BD7-7613DE818105}"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hf hdr="0" dt="0"/>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4"/>
          <p:cNvSpPr>
            <a:spLocks noGrp="1" noChangeArrowheads="1"/>
          </p:cNvSpPr>
          <p:nvPr>
            <p:ph type="title"/>
          </p:nvPr>
        </p:nvSpPr>
        <p:spPr bwMode="auto">
          <a:xfrm>
            <a:off x="495300" y="457200"/>
            <a:ext cx="8915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Rectangle 15"/>
          <p:cNvSpPr>
            <a:spLocks noGrp="1" noChangeArrowheads="1"/>
          </p:cNvSpPr>
          <p:nvPr>
            <p:ph type="body" idx="1"/>
          </p:nvPr>
        </p:nvSpPr>
        <p:spPr bwMode="auto">
          <a:xfrm>
            <a:off x="495300" y="1981200"/>
            <a:ext cx="89154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 name="Rectangle 2"/>
          <p:cNvSpPr>
            <a:spLocks noGrp="1" noChangeArrowheads="1"/>
          </p:cNvSpPr>
          <p:nvPr>
            <p:ph type="ftr" sz="quarter" idx="3"/>
          </p:nvPr>
        </p:nvSpPr>
        <p:spPr>
          <a:xfrm>
            <a:off x="-69850" y="6519863"/>
            <a:ext cx="9274175" cy="325437"/>
          </a:xfrm>
          <a:prstGeom prst="rect">
            <a:avLst/>
          </a:prstGeom>
        </p:spPr>
        <p:txBody>
          <a:bodyPr/>
          <a:lstStyle>
            <a:lvl1pPr algn="r">
              <a:defRPr sz="1000">
                <a:solidFill>
                  <a:srgbClr val="003300"/>
                </a:solidFill>
                <a:latin typeface="Arial" panose="020B0604020202020204" pitchFamily="34" charset="0"/>
              </a:defRPr>
            </a:lvl1pPr>
          </a:lstStyle>
          <a:p>
            <a:pPr>
              <a:defRPr/>
            </a:pPr>
            <a:r>
              <a:rPr lang="ja-JP" altLang="en-US"/>
              <a:t>一般　ふくしま応援企業ネットワーク関係者限り　ふくしま応援企業ネットワーク事務局</a:t>
            </a:r>
            <a:endParaRPr lang="en-US" altLang="ja-JP"/>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Lst>
  <p:timing>
    <p:tnLst>
      <p:par>
        <p:cTn id="1" dur="indefinite" restart="never" nodeType="tmRoot"/>
      </p:par>
    </p:tnLst>
  </p:timing>
  <p:hf hdr="0" dt="0"/>
  <p:txStyles>
    <p:titleStyle>
      <a:lvl1pPr algn="l" rtl="0" eaLnBrk="0" fontAlgn="base" hangingPunct="0">
        <a:spcBef>
          <a:spcPct val="0"/>
        </a:spcBef>
        <a:spcAft>
          <a:spcPct val="0"/>
        </a:spcAft>
        <a:defRPr kumimoji="1" sz="4400" kern="12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Century Gothic" panose="020B0502020202020204" pitchFamily="34" charset="0"/>
          <a:ea typeface="メイリオ" panose="020B0604030504040204" pitchFamily="50" charset="-128"/>
        </a:defRPr>
      </a:lvl2pPr>
      <a:lvl3pPr algn="l" rtl="0" eaLnBrk="0" fontAlgn="base" hangingPunct="0">
        <a:spcBef>
          <a:spcPct val="0"/>
        </a:spcBef>
        <a:spcAft>
          <a:spcPct val="0"/>
        </a:spcAft>
        <a:defRPr kumimoji="1" sz="4400">
          <a:solidFill>
            <a:schemeClr val="tx1"/>
          </a:solidFill>
          <a:latin typeface="Century Gothic" panose="020B0502020202020204" pitchFamily="34" charset="0"/>
          <a:ea typeface="メイリオ" panose="020B0604030504040204" pitchFamily="50" charset="-128"/>
        </a:defRPr>
      </a:lvl3pPr>
      <a:lvl4pPr algn="l" rtl="0" eaLnBrk="0" fontAlgn="base" hangingPunct="0">
        <a:spcBef>
          <a:spcPct val="0"/>
        </a:spcBef>
        <a:spcAft>
          <a:spcPct val="0"/>
        </a:spcAft>
        <a:defRPr kumimoji="1" sz="4400">
          <a:solidFill>
            <a:schemeClr val="tx1"/>
          </a:solidFill>
          <a:latin typeface="Century Gothic" panose="020B0502020202020204" pitchFamily="34" charset="0"/>
          <a:ea typeface="メイリオ" panose="020B0604030504040204" pitchFamily="50" charset="-128"/>
        </a:defRPr>
      </a:lvl4pPr>
      <a:lvl5pPr algn="l" rtl="0" eaLnBrk="0" fontAlgn="base" hangingPunct="0">
        <a:spcBef>
          <a:spcPct val="0"/>
        </a:spcBef>
        <a:spcAft>
          <a:spcPct val="0"/>
        </a:spcAft>
        <a:defRPr kumimoji="1" sz="4400">
          <a:solidFill>
            <a:schemeClr val="tx1"/>
          </a:solidFill>
          <a:latin typeface="Century Gothic" panose="020B0502020202020204" pitchFamily="34" charset="0"/>
          <a:ea typeface="メイリオ" panose="020B0604030504040204" pitchFamily="50" charset="-128"/>
        </a:defRPr>
      </a:lvl5pPr>
      <a:lvl6pPr marL="4572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1"/>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ctrTitle"/>
          </p:nvPr>
        </p:nvSpPr>
        <p:spPr>
          <a:xfrm>
            <a:off x="2684463" y="2349500"/>
            <a:ext cx="6840537" cy="1689100"/>
          </a:xfrm>
        </p:spPr>
        <p:txBody>
          <a:bodyPr/>
          <a:lstStyle/>
          <a:p>
            <a:pPr eaLnBrk="1" hangingPunct="1"/>
            <a:r>
              <a:rPr lang="ja-JP" altLang="en-US" sz="3200" b="1" smtClean="0">
                <a:latin typeface="Meiryo UI" panose="020B0604030504040204" pitchFamily="50" charset="-128"/>
                <a:ea typeface="Meiryo UI" panose="020B0604030504040204" pitchFamily="50" charset="-128"/>
              </a:rPr>
              <a:t>ふくしま応援企業ネットワーク</a:t>
            </a:r>
            <a:r>
              <a:rPr lang="en-US" altLang="ja-JP" sz="3200" b="1" smtClean="0">
                <a:latin typeface="Meiryo UI" panose="020B0604030504040204" pitchFamily="50" charset="-128"/>
                <a:ea typeface="Meiryo UI" panose="020B0604030504040204" pitchFamily="50" charset="-128"/>
              </a:rPr>
              <a:t/>
            </a:r>
            <a:br>
              <a:rPr lang="en-US" altLang="ja-JP" sz="3200" b="1" smtClean="0">
                <a:latin typeface="Meiryo UI" panose="020B0604030504040204" pitchFamily="50" charset="-128"/>
                <a:ea typeface="Meiryo UI" panose="020B0604030504040204" pitchFamily="50" charset="-128"/>
              </a:rPr>
            </a:br>
            <a:r>
              <a:rPr lang="ja-JP" altLang="en-US" sz="3200" b="1" smtClean="0">
                <a:latin typeface="Meiryo UI" panose="020B0604030504040204" pitchFamily="50" charset="-128"/>
                <a:ea typeface="Meiryo UI" panose="020B0604030504040204" pitchFamily="50" charset="-128"/>
              </a:rPr>
              <a:t>オンライン幹事連絡会 アンケート結果</a:t>
            </a:r>
          </a:p>
        </p:txBody>
      </p:sp>
      <p:sp>
        <p:nvSpPr>
          <p:cNvPr id="8195" name="Rectangle 3"/>
          <p:cNvSpPr txBox="1">
            <a:spLocks noChangeArrowheads="1"/>
          </p:cNvSpPr>
          <p:nvPr/>
        </p:nvSpPr>
        <p:spPr bwMode="auto">
          <a:xfrm>
            <a:off x="3656013" y="4257675"/>
            <a:ext cx="5868987"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Century Gothic" panose="020B0502020202020204" pitchFamily="34" charset="0"/>
                <a:ea typeface="メイリオ" panose="020B060403050404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Century Gothic" panose="020B0502020202020204" pitchFamily="34" charset="0"/>
                <a:ea typeface="メイリオ" panose="020B060403050404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Century Gothic" panose="020B0502020202020204" pitchFamily="34" charset="0"/>
                <a:ea typeface="メイリオ" panose="020B060403050404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Century Gothic" panose="020B0502020202020204" pitchFamily="34" charset="0"/>
                <a:ea typeface="メイリオ" panose="020B060403050404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Century Gothic" panose="020B0502020202020204" pitchFamily="34" charset="0"/>
                <a:ea typeface="メイリオ" panose="020B060403050404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Century Gothic" panose="020B0502020202020204" pitchFamily="34" charset="0"/>
                <a:ea typeface="メイリオ" panose="020B060403050404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Century Gothic" panose="020B0502020202020204" pitchFamily="34" charset="0"/>
                <a:ea typeface="メイリオ" panose="020B060403050404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Century Gothic" panose="020B0502020202020204" pitchFamily="34" charset="0"/>
                <a:ea typeface="メイリオ" panose="020B060403050404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Century Gothic" panose="020B0502020202020204" pitchFamily="34" charset="0"/>
                <a:ea typeface="メイリオ" panose="020B0604030504040204" pitchFamily="50" charset="-128"/>
              </a:defRPr>
            </a:lvl9pPr>
          </a:lstStyle>
          <a:p>
            <a:pPr algn="r" eaLnBrk="1" hangingPunct="1">
              <a:lnSpc>
                <a:spcPct val="80000"/>
              </a:lnSpc>
              <a:buClr>
                <a:srgbClr val="336600"/>
              </a:buClr>
              <a:buFont typeface="Wingdings" panose="05000000000000000000" pitchFamily="2" charset="2"/>
              <a:buNone/>
            </a:pPr>
            <a:r>
              <a:rPr lang="en-US" altLang="ja-JP" sz="2400" b="1">
                <a:solidFill>
                  <a:srgbClr val="669900"/>
                </a:solidFill>
                <a:latin typeface="Meiryo UI" panose="020B0604030504040204" pitchFamily="50" charset="-128"/>
                <a:ea typeface="Meiryo UI" panose="020B0604030504040204" pitchFamily="50" charset="-128"/>
              </a:rPr>
              <a:t>2020</a:t>
            </a:r>
            <a:r>
              <a:rPr lang="ja-JP" altLang="en-US" sz="2400" b="1">
                <a:solidFill>
                  <a:srgbClr val="669900"/>
                </a:solidFill>
                <a:latin typeface="Meiryo UI" panose="020B0604030504040204" pitchFamily="50" charset="-128"/>
                <a:ea typeface="Meiryo UI" panose="020B0604030504040204" pitchFamily="50" charset="-128"/>
              </a:rPr>
              <a:t>年</a:t>
            </a:r>
            <a:r>
              <a:rPr lang="en-US" altLang="ja-JP" sz="2400" b="1">
                <a:solidFill>
                  <a:srgbClr val="669900"/>
                </a:solidFill>
                <a:latin typeface="Meiryo UI" panose="020B0604030504040204" pitchFamily="50" charset="-128"/>
                <a:ea typeface="Meiryo UI" panose="020B0604030504040204" pitchFamily="50" charset="-128"/>
              </a:rPr>
              <a:t>12</a:t>
            </a:r>
            <a:r>
              <a:rPr lang="ja-JP" altLang="en-US" sz="2400" b="1">
                <a:solidFill>
                  <a:srgbClr val="669900"/>
                </a:solidFill>
                <a:latin typeface="Meiryo UI" panose="020B0604030504040204" pitchFamily="50" charset="-128"/>
                <a:ea typeface="Meiryo UI" panose="020B0604030504040204" pitchFamily="50" charset="-128"/>
              </a:rPr>
              <a:t>月</a:t>
            </a:r>
            <a:r>
              <a:rPr lang="en-US" altLang="ja-JP" sz="2400" b="1">
                <a:solidFill>
                  <a:srgbClr val="669900"/>
                </a:solidFill>
                <a:latin typeface="Meiryo UI" panose="020B0604030504040204" pitchFamily="50" charset="-128"/>
                <a:ea typeface="Meiryo UI" panose="020B0604030504040204" pitchFamily="50" charset="-128"/>
              </a:rPr>
              <a:t>23</a:t>
            </a:r>
            <a:r>
              <a:rPr lang="ja-JP" altLang="en-US" sz="2400" b="1">
                <a:solidFill>
                  <a:srgbClr val="669900"/>
                </a:solidFill>
                <a:latin typeface="Meiryo UI" panose="020B0604030504040204" pitchFamily="50" charset="-128"/>
                <a:ea typeface="Meiryo UI" panose="020B0604030504040204" pitchFamily="50" charset="-128"/>
              </a:rPr>
              <a:t>日</a:t>
            </a:r>
            <a:endParaRPr lang="en-US" altLang="ja-JP" sz="2400" b="1">
              <a:solidFill>
                <a:srgbClr val="669900"/>
              </a:solidFill>
              <a:latin typeface="Meiryo UI" panose="020B0604030504040204" pitchFamily="50" charset="-128"/>
              <a:ea typeface="Meiryo UI" panose="020B0604030504040204" pitchFamily="50" charset="-128"/>
            </a:endParaRPr>
          </a:p>
          <a:p>
            <a:pPr algn="r" eaLnBrk="1" hangingPunct="1">
              <a:lnSpc>
                <a:spcPct val="80000"/>
              </a:lnSpc>
              <a:buClr>
                <a:srgbClr val="336600"/>
              </a:buClr>
              <a:buFont typeface="Wingdings" panose="05000000000000000000" pitchFamily="2" charset="2"/>
              <a:buNone/>
            </a:pPr>
            <a:r>
              <a:rPr lang="ja-JP" altLang="en-US" sz="2400" b="1">
                <a:solidFill>
                  <a:srgbClr val="669900"/>
                </a:solidFill>
                <a:latin typeface="Meiryo UI" panose="020B0604030504040204" pitchFamily="50" charset="-128"/>
                <a:ea typeface="Meiryo UI" panose="020B0604030504040204" pitchFamily="50" charset="-128"/>
              </a:rPr>
              <a:t>ふくしま応援企業ネットワーク事務局</a:t>
            </a:r>
          </a:p>
        </p:txBody>
      </p:sp>
      <p:pic>
        <p:nvPicPr>
          <p:cNvPr id="8196" name="図 4" descr="3Flogoma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7175" y="34925"/>
            <a:ext cx="2846388" cy="159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スライド番号プレースホルダー 7"/>
          <p:cNvSpPr>
            <a:spLocks noGrp="1"/>
          </p:cNvSpPr>
          <p:nvPr>
            <p:ph type="sldNum" sz="quarter" idx="12"/>
          </p:nvPr>
        </p:nvSpPr>
        <p:spPr>
          <a:xfrm>
            <a:off x="2979738" y="6445250"/>
            <a:ext cx="2228850" cy="365125"/>
          </a:xfrm>
        </p:spPr>
        <p:txBody>
          <a:bodyPr/>
          <a:lstStyle/>
          <a:p>
            <a:pPr>
              <a:defRPr/>
            </a:pPr>
            <a:r>
              <a:rPr lang="ja-JP" altLang="en-US" dirty="0"/>
              <a:t>１</a:t>
            </a:r>
          </a:p>
        </p:txBody>
      </p:sp>
      <p:sp>
        <p:nvSpPr>
          <p:cNvPr id="15" name="フッター プレースホルダー 6"/>
          <p:cNvSpPr>
            <a:spLocks noGrp="1"/>
          </p:cNvSpPr>
          <p:nvPr>
            <p:ph type="ftr" sz="quarter" idx="11"/>
          </p:nvPr>
        </p:nvSpPr>
        <p:spPr>
          <a:xfrm>
            <a:off x="5821363" y="6484938"/>
            <a:ext cx="3994150" cy="285750"/>
          </a:xfrm>
        </p:spPr>
        <p:txBody>
          <a:bodyPr/>
          <a:lstStyle/>
          <a:p>
            <a:pPr>
              <a:defRPr/>
            </a:pPr>
            <a:r>
              <a:rPr lang="ja-JP" altLang="en-US" dirty="0"/>
              <a:t>会員関係者限り ふくしま応援企業ネットワーク </a:t>
            </a:r>
            <a:r>
              <a:rPr lang="en-US" altLang="ja-JP" dirty="0"/>
              <a:t>2020.12</a:t>
            </a:r>
            <a:endParaRPr lang="ja-JP" altLang="en-US" dirty="0"/>
          </a:p>
        </p:txBody>
      </p:sp>
      <p:sp>
        <p:nvSpPr>
          <p:cNvPr id="10242" name="正方形/長方形 3"/>
          <p:cNvSpPr>
            <a:spLocks noChangeArrowheads="1"/>
          </p:cNvSpPr>
          <p:nvPr/>
        </p:nvSpPr>
        <p:spPr bwMode="auto">
          <a:xfrm>
            <a:off x="825500" y="839788"/>
            <a:ext cx="8426450" cy="4619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en-US" altLang="ja-JP" sz="2400"/>
              <a:t>2020</a:t>
            </a:r>
            <a:r>
              <a:rPr lang="ja-JP" altLang="en-US" sz="2400"/>
              <a:t>年度</a:t>
            </a:r>
            <a:r>
              <a:rPr lang="en-US" altLang="ja-JP" sz="2400"/>
              <a:t>10</a:t>
            </a:r>
            <a:r>
              <a:rPr lang="ja-JP" altLang="en-US" sz="2400"/>
              <a:t>月開催「オンライン幹事連絡会」アンケート結果報告</a:t>
            </a:r>
          </a:p>
        </p:txBody>
      </p:sp>
      <p:sp>
        <p:nvSpPr>
          <p:cNvPr id="10243" name="正方形/長方形 5"/>
          <p:cNvSpPr>
            <a:spLocks noChangeArrowheads="1"/>
          </p:cNvSpPr>
          <p:nvPr/>
        </p:nvSpPr>
        <p:spPr bwMode="auto">
          <a:xfrm>
            <a:off x="4862513" y="130175"/>
            <a:ext cx="4953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algn="r" eaLnBrk="1" hangingPunct="1">
              <a:lnSpc>
                <a:spcPct val="100000"/>
              </a:lnSpc>
              <a:spcBef>
                <a:spcPct val="0"/>
              </a:spcBef>
              <a:buFontTx/>
              <a:buNone/>
            </a:pPr>
            <a:r>
              <a:rPr lang="en-US" altLang="ja-JP" sz="1000"/>
              <a:t>2020</a:t>
            </a:r>
            <a:r>
              <a:rPr lang="ja-JP" altLang="en-US" sz="1000"/>
              <a:t>年</a:t>
            </a:r>
            <a:r>
              <a:rPr lang="en-US" altLang="ja-JP" sz="1000"/>
              <a:t>12</a:t>
            </a:r>
            <a:r>
              <a:rPr lang="ja-JP" altLang="en-US" sz="1000"/>
              <a:t>月</a:t>
            </a:r>
            <a:r>
              <a:rPr lang="en-US" altLang="ja-JP" sz="1000"/>
              <a:t>23</a:t>
            </a:r>
            <a:r>
              <a:rPr lang="ja-JP" altLang="en-US" sz="1000"/>
              <a:t>日</a:t>
            </a:r>
            <a:endParaRPr lang="en-US" altLang="ja-JP" sz="1000"/>
          </a:p>
          <a:p>
            <a:pPr algn="r" eaLnBrk="1" hangingPunct="1">
              <a:lnSpc>
                <a:spcPct val="100000"/>
              </a:lnSpc>
              <a:spcBef>
                <a:spcPct val="0"/>
              </a:spcBef>
              <a:buFontTx/>
              <a:buNone/>
            </a:pPr>
            <a:r>
              <a:rPr lang="en-US" altLang="ja-JP" sz="1000"/>
              <a:t>	</a:t>
            </a:r>
            <a:r>
              <a:rPr lang="ja-JP" altLang="en-US" sz="1000"/>
              <a:t>ふくしま応援企業ネットワーク事務局</a:t>
            </a:r>
          </a:p>
        </p:txBody>
      </p:sp>
      <p:sp>
        <p:nvSpPr>
          <p:cNvPr id="8" name="テキスト ボックス 11"/>
          <p:cNvSpPr txBox="1"/>
          <p:nvPr/>
        </p:nvSpPr>
        <p:spPr>
          <a:xfrm>
            <a:off x="643731" y="1453729"/>
            <a:ext cx="8789988" cy="1753903"/>
          </a:xfrm>
          <a:prstGeom prst="rect">
            <a:avLst/>
          </a:prstGeom>
          <a:solidFill>
            <a:schemeClr val="accent4">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285750" indent="-285750" eaLnBrk="1" fontAlgn="auto" hangingPunct="1">
              <a:spcBef>
                <a:spcPts val="0"/>
              </a:spcBef>
              <a:spcAft>
                <a:spcPts val="0"/>
              </a:spcAft>
              <a:buFont typeface="Wingdings" panose="05000000000000000000" pitchFamily="2" charset="2"/>
              <a:buChar char="Ø"/>
              <a:defRPr/>
            </a:pPr>
            <a:r>
              <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rPr>
              <a:t>10</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月に開催いたしましたオンライン幹事連絡会は、当ネットワーク</a:t>
            </a: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としては初と</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なるオンライン</a:t>
            </a: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で</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の開催となりましたことから、今後</a:t>
            </a:r>
            <a:r>
              <a:rPr lang="ja-JP" altLang="ja-JP" sz="1600" dirty="0">
                <a:solidFill>
                  <a:sysClr val="windowText" lastClr="000000"/>
                </a:solidFill>
                <a:latin typeface="HG丸ｺﾞｼｯｸM-PRO" panose="020F0600000000000000" pitchFamily="50" charset="-128"/>
                <a:ea typeface="HG丸ｺﾞｼｯｸM-PRO" panose="020F0600000000000000" pitchFamily="50" charset="-128"/>
              </a:rPr>
              <a:t>の</a:t>
            </a:r>
            <a:r>
              <a:rPr lang="ja-JP" altLang="ja-JP" sz="1600" dirty="0" smtClean="0">
                <a:solidFill>
                  <a:sysClr val="windowText" lastClr="000000"/>
                </a:solidFill>
                <a:latin typeface="HG丸ｺﾞｼｯｸM-PRO" panose="020F0600000000000000" pitchFamily="50" charset="-128"/>
                <a:ea typeface="HG丸ｺﾞｼｯｸM-PRO" panose="020F0600000000000000" pitchFamily="50" charset="-128"/>
              </a:rPr>
              <a:t>幹事連絡会の</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運営や</a:t>
            </a:r>
            <a:r>
              <a:rPr lang="ja-JP" altLang="ja-JP" sz="1600" dirty="0" smtClean="0">
                <a:solidFill>
                  <a:sysClr val="windowText" lastClr="000000"/>
                </a:solidFill>
                <a:latin typeface="HG丸ｺﾞｼｯｸM-PRO" panose="020F0600000000000000" pitchFamily="50" charset="-128"/>
                <a:ea typeface="HG丸ｺﾞｼｯｸM-PRO" panose="020F0600000000000000" pitchFamily="50" charset="-128"/>
              </a:rPr>
              <a:t>開催方法</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の</a:t>
            </a:r>
            <a:r>
              <a:rPr lang="ja-JP" altLang="ja-JP" sz="1600" dirty="0" smtClean="0">
                <a:solidFill>
                  <a:sysClr val="windowText" lastClr="000000"/>
                </a:solidFill>
                <a:latin typeface="HG丸ｺﾞｼｯｸM-PRO" panose="020F0600000000000000" pitchFamily="50" charset="-128"/>
                <a:ea typeface="HG丸ｺﾞｼｯｸM-PRO" panose="020F0600000000000000" pitchFamily="50" charset="-128"/>
              </a:rPr>
              <a:t>検討</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の参考とさせていただくため、当日ご参加いただいたみなさまに</a:t>
            </a: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アンケートを実施させて</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いただきました</a:t>
            </a: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参加企業数：</a:t>
            </a:r>
            <a:r>
              <a:rPr lang="en-US" altLang="ja-JP" sz="1600" dirty="0">
                <a:solidFill>
                  <a:sysClr val="windowText" lastClr="000000"/>
                </a:solidFill>
                <a:latin typeface="HG丸ｺﾞｼｯｸM-PRO" panose="020F0600000000000000" pitchFamily="50" charset="-128"/>
                <a:ea typeface="HG丸ｺﾞｼｯｸM-PRO" panose="020F0600000000000000" pitchFamily="50" charset="-128"/>
              </a:rPr>
              <a:t>82</a:t>
            </a: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社　</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回答社数：</a:t>
            </a:r>
            <a:r>
              <a:rPr lang="en-US" altLang="ja-JP" sz="1600" dirty="0">
                <a:solidFill>
                  <a:sysClr val="windowText" lastClr="000000"/>
                </a:solidFill>
                <a:latin typeface="HG丸ｺﾞｼｯｸM-PRO" panose="020F0600000000000000" pitchFamily="50" charset="-128"/>
                <a:ea typeface="HG丸ｺﾞｼｯｸM-PRO" panose="020F0600000000000000" pitchFamily="50" charset="-128"/>
              </a:rPr>
              <a:t>72</a:t>
            </a: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社　回答率：</a:t>
            </a:r>
            <a:r>
              <a:rPr lang="en-US" altLang="ja-JP" sz="1600" dirty="0">
                <a:solidFill>
                  <a:sysClr val="windowText" lastClr="000000"/>
                </a:solidFill>
                <a:latin typeface="HG丸ｺﾞｼｯｸM-PRO" panose="020F0600000000000000" pitchFamily="50" charset="-128"/>
                <a:ea typeface="HG丸ｺﾞｼｯｸM-PRO" panose="020F0600000000000000" pitchFamily="50" charset="-128"/>
              </a:rPr>
              <a:t>88</a:t>
            </a: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lang="en-US" altLang="ja-JP" sz="1600" dirty="0">
              <a:solidFill>
                <a:sysClr val="windowText" lastClr="000000"/>
              </a:solidFill>
              <a:latin typeface="HG丸ｺﾞｼｯｸM-PRO" panose="020F0600000000000000" pitchFamily="50" charset="-128"/>
              <a:ea typeface="HG丸ｺﾞｼｯｸM-PRO" panose="020F0600000000000000" pitchFamily="50" charset="-128"/>
            </a:endParaRPr>
          </a:p>
          <a:p>
            <a:pPr marL="285750" indent="-285750" eaLnBrk="1" fontAlgn="auto" hangingPunct="1">
              <a:spcBef>
                <a:spcPts val="0"/>
              </a:spcBef>
              <a:spcAft>
                <a:spcPts val="0"/>
              </a:spcAft>
              <a:buFont typeface="Wingdings" panose="05000000000000000000" pitchFamily="2" charset="2"/>
              <a:buChar char="Ø"/>
              <a:defRPr/>
            </a:pP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お忙しい</a:t>
            </a: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中での幹事連絡会へのご参加ならびにアンケートへのご協力</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、誠</a:t>
            </a: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にありがとうございました</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285750" indent="-285750" eaLnBrk="1" fontAlgn="auto" hangingPunct="1">
              <a:spcBef>
                <a:spcPts val="0"/>
              </a:spcBef>
              <a:spcAft>
                <a:spcPts val="0"/>
              </a:spcAft>
              <a:buFont typeface="Wingdings" panose="05000000000000000000" pitchFamily="2" charset="2"/>
              <a:buChar char="Ø"/>
              <a:defRPr/>
            </a:pPr>
            <a:endParaRPr lang="en-US" altLang="ja-JP" sz="1600" dirty="0">
              <a:solidFill>
                <a:sysClr val="windowText" lastClr="000000"/>
              </a:solidFill>
              <a:latin typeface="HG丸ｺﾞｼｯｸM-PRO" panose="020F0600000000000000" pitchFamily="50" charset="-128"/>
              <a:ea typeface="HG丸ｺﾞｼｯｸM-PRO" panose="020F0600000000000000" pitchFamily="50" charset="-128"/>
            </a:endParaRPr>
          </a:p>
        </p:txBody>
      </p:sp>
      <p:sp>
        <p:nvSpPr>
          <p:cNvPr id="10246" name="正方形/長方形 8"/>
          <p:cNvSpPr>
            <a:spLocks noChangeArrowheads="1"/>
          </p:cNvSpPr>
          <p:nvPr/>
        </p:nvSpPr>
        <p:spPr bwMode="auto">
          <a:xfrm>
            <a:off x="375106" y="3262495"/>
            <a:ext cx="139974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ja-JP" altLang="en-US" sz="1800" b="1" dirty="0" smtClean="0">
                <a:solidFill>
                  <a:srgbClr val="000000"/>
                </a:solidFill>
                <a:latin typeface="HG丸ｺﾞｼｯｸM-PRO" panose="020F0600000000000000" pitchFamily="50" charset="-128"/>
                <a:ea typeface="HG丸ｺﾞｼｯｸM-PRO" panose="020F0600000000000000" pitchFamily="50" charset="-128"/>
              </a:rPr>
              <a:t>○全体総括</a:t>
            </a:r>
            <a:r>
              <a:rPr lang="ja-JP" altLang="en-US" sz="1800" dirty="0" smtClean="0"/>
              <a:t> </a:t>
            </a:r>
            <a:endParaRPr lang="ja-JP" altLang="en-US" sz="1800" dirty="0"/>
          </a:p>
        </p:txBody>
      </p:sp>
      <p:sp>
        <p:nvSpPr>
          <p:cNvPr id="10" name="テキスト ボックス 12"/>
          <p:cNvSpPr txBox="1"/>
          <p:nvPr/>
        </p:nvSpPr>
        <p:spPr>
          <a:xfrm>
            <a:off x="643731" y="3635943"/>
            <a:ext cx="8789988" cy="3134745"/>
          </a:xfrm>
          <a:prstGeom prst="rect">
            <a:avLst/>
          </a:prstGeom>
          <a:solidFill>
            <a:schemeClr val="accent5">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285750" indent="-285750" eaLnBrk="1" fontAlgn="auto" hangingPunct="1">
              <a:spcBef>
                <a:spcPts val="0"/>
              </a:spcBef>
              <a:spcAft>
                <a:spcPts val="0"/>
              </a:spcAft>
              <a:buFont typeface="Wingdings" panose="05000000000000000000" pitchFamily="2" charset="2"/>
              <a:buChar char="l"/>
              <a:defRPr/>
            </a:pP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初のオンラインで</a:t>
            </a: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の幹事連絡会でしたが、 </a:t>
            </a:r>
            <a:r>
              <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rPr>
              <a:t>99</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％の方から「今後もオンラインでの開催希望望（</a:t>
            </a:r>
            <a:r>
              <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rPr>
              <a:t>44</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％）」、「オンラインと参集型との併用希望（</a:t>
            </a:r>
            <a:r>
              <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rPr>
              <a:t>55</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％）」とオンラインでの会議開催について、肯定的なご意見を頂戴しました。</a:t>
            </a:r>
            <a:endPar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285750" indent="-285750" eaLnBrk="1" fontAlgn="auto" hangingPunct="1">
              <a:spcBef>
                <a:spcPts val="0"/>
              </a:spcBef>
              <a:spcAft>
                <a:spcPts val="0"/>
              </a:spcAft>
              <a:buFont typeface="Wingdings" panose="05000000000000000000" pitchFamily="2" charset="2"/>
              <a:buChar char="l"/>
              <a:defRPr/>
            </a:pP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会議時間、画像、音声についても、多くのみなさまから一定の評価を頂戴しました</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a:t>
            </a:r>
            <a:r>
              <a:rPr lang="ja-JP" altLang="en-US" sz="1600" smtClean="0">
                <a:solidFill>
                  <a:sysClr val="windowText" lastClr="000000"/>
                </a:solidFill>
                <a:latin typeface="HG丸ｺﾞｼｯｸM-PRO" panose="020F0600000000000000" pitchFamily="50" charset="-128"/>
                <a:ea typeface="HG丸ｺﾞｼｯｸM-PRO" panose="020F0600000000000000" pitchFamily="50" charset="-128"/>
              </a:rPr>
              <a:t>また、オンライン会議上</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での資料共有</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方法について</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も非常に好評でした。</a:t>
            </a:r>
            <a:endPar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　・会議時間が適当だった　　：</a:t>
            </a:r>
            <a:r>
              <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rPr>
              <a:t>96</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　</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　・画像（よかった、ふつう）：</a:t>
            </a:r>
            <a:r>
              <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rPr>
              <a:t>85</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lang="en-US" altLang="ja-JP" sz="1600" dirty="0">
              <a:solidFill>
                <a:sysClr val="windowText" lastClr="000000"/>
              </a:solidFill>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　　・音声（よかった、ふつう）：</a:t>
            </a:r>
            <a:r>
              <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rPr>
              <a:t>99</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a:t>
            </a:r>
            <a:endPar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285750" indent="-285750" eaLnBrk="1" fontAlgn="auto" hangingPunct="1">
              <a:spcBef>
                <a:spcPts val="0"/>
              </a:spcBef>
              <a:spcAft>
                <a:spcPts val="0"/>
              </a:spcAft>
              <a:buFont typeface="Wingdings" panose="05000000000000000000" pitchFamily="2" charset="2"/>
              <a:buChar char="l"/>
              <a:defRPr/>
            </a:pP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アンケート</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結果については、今後の新型コロナの感染状況や、今回使用したオンライン会議ツールの使用可否が未確認である一部の会員企業さまへのフォロー状況を</a:t>
            </a: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踏</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まえ、来年度以降の各種会議の開催方法検討の参考にさせていただきたいと考えております</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　　</a:t>
            </a:r>
            <a:endPar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algn="r" eaLnBrk="1" fontAlgn="auto" hangingPunct="1">
              <a:spcBef>
                <a:spcPts val="0"/>
              </a:spcBef>
              <a:spcAft>
                <a:spcPts val="0"/>
              </a:spcAft>
              <a:defRPr/>
            </a:pP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a:t>
            </a:r>
            <a:r>
              <a:rPr lang="en-US" altLang="ja-JP" sz="1600" dirty="0" smtClean="0">
                <a:solidFill>
                  <a:sysClr val="windowText" lastClr="000000"/>
                </a:solidFill>
                <a:latin typeface="HG丸ｺﾞｼｯｸM-PRO" panose="020F0600000000000000" pitchFamily="50" charset="-128"/>
                <a:ea typeface="HG丸ｺﾞｼｯｸM-PRO" panose="020F0600000000000000" pitchFamily="50" charset="-128"/>
              </a:rPr>
              <a:t>【</a:t>
            </a:r>
            <a:r>
              <a:rPr lang="ja-JP" altLang="en-US" sz="1600" dirty="0">
                <a:solidFill>
                  <a:sysClr val="windowText" lastClr="000000"/>
                </a:solidFill>
                <a:latin typeface="HG丸ｺﾞｼｯｸM-PRO" panose="020F0600000000000000" pitchFamily="50" charset="-128"/>
                <a:ea typeface="HG丸ｺﾞｼｯｸM-PRO" panose="020F0600000000000000" pitchFamily="50" charset="-128"/>
              </a:rPr>
              <a:t>会議について</a:t>
            </a:r>
            <a:r>
              <a:rPr lang="en-US" altLang="ja-JP" sz="1600" dirty="0">
                <a:solidFill>
                  <a:sysClr val="windowText" lastClr="000000"/>
                </a:solidFill>
                <a:latin typeface="HG丸ｺﾞｼｯｸM-PRO" panose="020F0600000000000000" pitchFamily="50" charset="-128"/>
                <a:ea typeface="HG丸ｺﾞｼｯｸM-PRO" panose="020F0600000000000000" pitchFamily="50" charset="-128"/>
              </a:rPr>
              <a:t>】</a:t>
            </a:r>
            <a:r>
              <a:rPr lang="ja-JP" altLang="en-US" sz="1600" dirty="0" smtClean="0">
                <a:solidFill>
                  <a:sysClr val="windowText" lastClr="000000"/>
                </a:solidFill>
                <a:latin typeface="HG丸ｺﾞｼｯｸM-PRO" panose="020F0600000000000000" pitchFamily="50" charset="-128"/>
                <a:ea typeface="HG丸ｺﾞｼｯｸM-PRO" panose="020F0600000000000000" pitchFamily="50" charset="-128"/>
              </a:rPr>
              <a:t>のアンケート結果の詳細につきましては、以下をご参照ください</a:t>
            </a:r>
            <a:endParaRPr lang="en-US" altLang="ja-JP" sz="1600" dirty="0">
              <a:solidFill>
                <a:sysClr val="windowText" lastClr="000000"/>
              </a:solidFill>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200" dirty="0">
                <a:solidFill>
                  <a:sysClr val="windowText" lastClr="000000"/>
                </a:solidFill>
                <a:latin typeface="HG丸ｺﾞｼｯｸM-PRO" panose="020F0600000000000000" pitchFamily="50" charset="-128"/>
                <a:ea typeface="HG丸ｺﾞｼｯｸM-PRO" panose="020F0600000000000000" pitchFamily="50" charset="-128"/>
              </a:rPr>
              <a:t>　</a:t>
            </a:r>
          </a:p>
          <a:p>
            <a:pPr eaLnBrk="1" fontAlgn="auto" hangingPunct="1">
              <a:spcBef>
                <a:spcPts val="0"/>
              </a:spcBef>
              <a:spcAft>
                <a:spcPts val="0"/>
              </a:spcAft>
              <a:defRPr/>
            </a:pPr>
            <a:endParaRPr lang="ja-JP" altLang="en-US" sz="1200" dirty="0">
              <a:solidFill>
                <a:sysClr val="windowText" lastClr="000000"/>
              </a:solidFill>
              <a:latin typeface="HG丸ｺﾞｼｯｸM-PRO" panose="020F0600000000000000" pitchFamily="50" charset="-128"/>
              <a:ea typeface="HG丸ｺﾞｼｯｸM-PRO" panose="020F0600000000000000" pitchFamily="50" charset="-128"/>
            </a:endParaRPr>
          </a:p>
        </p:txBody>
      </p:sp>
      <p:pic>
        <p:nvPicPr>
          <p:cNvPr id="10248" name="図 4" descr="3Flogoma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275" y="112713"/>
            <a:ext cx="1187450" cy="66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フッター プレースホルダー 6"/>
          <p:cNvSpPr>
            <a:spLocks noGrp="1"/>
          </p:cNvSpPr>
          <p:nvPr>
            <p:ph type="ftr" sz="quarter" idx="11"/>
          </p:nvPr>
        </p:nvSpPr>
        <p:spPr>
          <a:xfrm>
            <a:off x="5821363" y="6484938"/>
            <a:ext cx="3994150" cy="285750"/>
          </a:xfrm>
        </p:spPr>
        <p:txBody>
          <a:bodyPr/>
          <a:lstStyle/>
          <a:p>
            <a:pPr>
              <a:defRPr/>
            </a:pPr>
            <a:r>
              <a:rPr lang="ja-JP" altLang="en-US" dirty="0"/>
              <a:t>会員関係者限り ふくしま応援企業ネットワーク </a:t>
            </a:r>
            <a:r>
              <a:rPr lang="en-US" altLang="ja-JP" dirty="0"/>
              <a:t>2020.12</a:t>
            </a:r>
            <a:endParaRPr lang="ja-JP" altLang="en-US" dirty="0"/>
          </a:p>
        </p:txBody>
      </p:sp>
      <p:sp>
        <p:nvSpPr>
          <p:cNvPr id="12290" name="正方形/長方形 2"/>
          <p:cNvSpPr>
            <a:spLocks noChangeArrowheads="1"/>
          </p:cNvSpPr>
          <p:nvPr/>
        </p:nvSpPr>
        <p:spPr bwMode="auto">
          <a:xfrm>
            <a:off x="393700" y="525463"/>
            <a:ext cx="465296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ja-JP" altLang="en-US" sz="1800" b="1">
                <a:solidFill>
                  <a:srgbClr val="000000"/>
                </a:solidFill>
                <a:latin typeface="HG丸ｺﾞｼｯｸM-PRO" panose="020F0600000000000000" pitchFamily="50" charset="-128"/>
                <a:ea typeface="HG丸ｺﾞｼｯｸM-PRO" panose="020F0600000000000000" pitchFamily="50" charset="-128"/>
              </a:rPr>
              <a:t>■参考　</a:t>
            </a:r>
            <a:r>
              <a:rPr lang="en-US" altLang="ja-JP" sz="1800" b="1">
                <a:solidFill>
                  <a:srgbClr val="000000"/>
                </a:solidFill>
                <a:latin typeface="HG丸ｺﾞｼｯｸM-PRO" panose="020F0600000000000000" pitchFamily="50" charset="-128"/>
                <a:ea typeface="HG丸ｺﾞｼｯｸM-PRO" panose="020F0600000000000000" pitchFamily="50" charset="-128"/>
              </a:rPr>
              <a:t>【</a:t>
            </a:r>
            <a:r>
              <a:rPr lang="ja-JP" altLang="en-US" sz="1800" b="1">
                <a:solidFill>
                  <a:srgbClr val="000000"/>
                </a:solidFill>
                <a:latin typeface="HG丸ｺﾞｼｯｸM-PRO" panose="020F0600000000000000" pitchFamily="50" charset="-128"/>
                <a:ea typeface="HG丸ｺﾞｼｯｸM-PRO" panose="020F0600000000000000" pitchFamily="50" charset="-128"/>
              </a:rPr>
              <a:t>会議について</a:t>
            </a:r>
            <a:r>
              <a:rPr lang="en-US" altLang="ja-JP" sz="1800" b="1">
                <a:solidFill>
                  <a:srgbClr val="000000"/>
                </a:solidFill>
                <a:latin typeface="HG丸ｺﾞｼｯｸM-PRO" panose="020F0600000000000000" pitchFamily="50" charset="-128"/>
                <a:ea typeface="HG丸ｺﾞｼｯｸM-PRO" panose="020F0600000000000000" pitchFamily="50" charset="-128"/>
              </a:rPr>
              <a:t>】</a:t>
            </a:r>
            <a:r>
              <a:rPr lang="ja-JP" altLang="en-US" sz="1800" b="1">
                <a:solidFill>
                  <a:srgbClr val="000000"/>
                </a:solidFill>
                <a:latin typeface="HG丸ｺﾞｼｯｸM-PRO" panose="020F0600000000000000" pitchFamily="50" charset="-128"/>
                <a:ea typeface="HG丸ｺﾞｼｯｸM-PRO" panose="020F0600000000000000" pitchFamily="50" charset="-128"/>
              </a:rPr>
              <a:t>アンケート結果</a:t>
            </a:r>
            <a:r>
              <a:rPr lang="ja-JP" altLang="en-US" sz="1800"/>
              <a:t> </a:t>
            </a:r>
          </a:p>
        </p:txBody>
      </p:sp>
      <p:pic>
        <p:nvPicPr>
          <p:cNvPr id="12291" name="図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1193" y="895350"/>
            <a:ext cx="8562975" cy="3110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27"/>
          <p:cNvSpPr txBox="1"/>
          <p:nvPr/>
        </p:nvSpPr>
        <p:spPr>
          <a:xfrm>
            <a:off x="661193" y="4131945"/>
            <a:ext cx="8562975" cy="2488311"/>
          </a:xfrm>
          <a:prstGeom prst="rect">
            <a:avLst/>
          </a:prstGeom>
          <a:solidFill>
            <a:schemeClr val="accent6">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eaLnBrk="1" fontAlgn="auto" hangingPunct="1">
              <a:spcBef>
                <a:spcPts val="0"/>
              </a:spcBef>
              <a:spcAft>
                <a:spcPts val="0"/>
              </a:spcAft>
              <a:defRPr/>
            </a:pP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会議について</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・・自由記述は別に記載</a:t>
            </a:r>
            <a:r>
              <a:rPr lang="ja-JP" altLang="en-US" sz="1400" dirty="0" smtClean="0">
                <a:latin typeface="HG丸ｺﾞｼｯｸM-PRO" panose="020F0600000000000000" pitchFamily="50" charset="-128"/>
                <a:ea typeface="HG丸ｺﾞｼｯｸM-PRO" panose="020F0600000000000000" pitchFamily="50" charset="-128"/>
              </a:rPr>
              <a:t>。</a:t>
            </a:r>
            <a:endParaRPr lang="en-US" altLang="ja-JP" sz="1400" dirty="0" smtClean="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400" dirty="0">
                <a:latin typeface="HG丸ｺﾞｼｯｸM-PRO" panose="020F0600000000000000" pitchFamily="50" charset="-128"/>
                <a:ea typeface="HG丸ｺﾞｼｯｸM-PRO" panose="020F0600000000000000" pitchFamily="50" charset="-128"/>
              </a:rPr>
              <a:t>■会議時間（</a:t>
            </a:r>
            <a:r>
              <a:rPr lang="en-US" altLang="ja-JP" sz="1400" dirty="0">
                <a:latin typeface="HG丸ｺﾞｼｯｸM-PRO" panose="020F0600000000000000" pitchFamily="50" charset="-128"/>
                <a:ea typeface="HG丸ｺﾞｼｯｸM-PRO" panose="020F0600000000000000" pitchFamily="50" charset="-128"/>
              </a:rPr>
              <a:t>14:30</a:t>
            </a: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15:30</a:t>
            </a:r>
            <a:r>
              <a:rPr lang="ja-JP" altLang="en-US" sz="1400" dirty="0">
                <a:latin typeface="HG丸ｺﾞｼｯｸM-PRO" panose="020F0600000000000000" pitchFamily="50" charset="-128"/>
                <a:ea typeface="HG丸ｺﾞｼｯｸM-PRO" panose="020F0600000000000000" pitchFamily="50" charset="-128"/>
              </a:rPr>
              <a:t>）について、「適当」と回答いただいた企業が</a:t>
            </a:r>
            <a:r>
              <a:rPr lang="en-US" altLang="ja-JP" sz="1400" dirty="0">
                <a:latin typeface="HG丸ｺﾞｼｯｸM-PRO" panose="020F0600000000000000" pitchFamily="50" charset="-128"/>
                <a:ea typeface="HG丸ｺﾞｼｯｸM-PRO" panose="020F0600000000000000" pitchFamily="50" charset="-128"/>
              </a:rPr>
              <a:t>96</a:t>
            </a: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(68</a:t>
            </a:r>
            <a:r>
              <a:rPr lang="ja-JP" altLang="en-US" sz="1400" dirty="0">
                <a:latin typeface="HG丸ｺﾞｼｯｸM-PRO" panose="020F0600000000000000" pitchFamily="50" charset="-128"/>
                <a:ea typeface="HG丸ｺﾞｼｯｸM-PRO" panose="020F0600000000000000" pitchFamily="50" charset="-128"/>
              </a:rPr>
              <a:t>社</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となりました。　</a:t>
            </a: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400" dirty="0">
                <a:latin typeface="HG丸ｺﾞｼｯｸM-PRO" panose="020F0600000000000000" pitchFamily="50" charset="-128"/>
                <a:ea typeface="HG丸ｺﾞｼｯｸM-PRO" panose="020F0600000000000000" pitchFamily="50" charset="-128"/>
              </a:rPr>
              <a:t>■福島県</a:t>
            </a:r>
            <a:r>
              <a:rPr lang="en-US" altLang="ja-JP" sz="1400" dirty="0">
                <a:latin typeface="HG丸ｺﾞｼｯｸM-PRO" panose="020F0600000000000000" pitchFamily="50" charset="-128"/>
                <a:ea typeface="HG丸ｺﾞｼｯｸM-PRO" panose="020F0600000000000000" pitchFamily="50" charset="-128"/>
              </a:rPr>
              <a:t>HP</a:t>
            </a:r>
            <a:r>
              <a:rPr lang="ja-JP" altLang="en-US" sz="1400" dirty="0">
                <a:latin typeface="HG丸ｺﾞｼｯｸM-PRO" panose="020F0600000000000000" pitchFamily="50" charset="-128"/>
                <a:ea typeface="HG丸ｺﾞｼｯｸM-PRO" panose="020F0600000000000000" pitchFamily="50" charset="-128"/>
              </a:rPr>
              <a:t>掲載の会議背景について、「良かった」が</a:t>
            </a:r>
            <a:r>
              <a:rPr lang="en-US" altLang="ja-JP" sz="1400" dirty="0">
                <a:latin typeface="HG丸ｺﾞｼｯｸM-PRO" panose="020F0600000000000000" pitchFamily="50" charset="-128"/>
                <a:ea typeface="HG丸ｺﾞｼｯｸM-PRO" panose="020F0600000000000000" pitchFamily="50" charset="-128"/>
              </a:rPr>
              <a:t>38</a:t>
            </a: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(26</a:t>
            </a:r>
            <a:r>
              <a:rPr lang="ja-JP" altLang="en-US" sz="1400" dirty="0">
                <a:latin typeface="HG丸ｺﾞｼｯｸM-PRO" panose="020F0600000000000000" pitchFamily="50" charset="-128"/>
                <a:ea typeface="HG丸ｺﾞｼｯｸM-PRO" panose="020F0600000000000000" pitchFamily="50" charset="-128"/>
              </a:rPr>
              <a:t>社</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err="1">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「ふつう」が</a:t>
            </a:r>
            <a:r>
              <a:rPr lang="en-US" altLang="ja-JP" sz="1400" dirty="0">
                <a:latin typeface="HG丸ｺﾞｼｯｸM-PRO" panose="020F0600000000000000" pitchFamily="50" charset="-128"/>
                <a:ea typeface="HG丸ｺﾞｼｯｸM-PRO" panose="020F0600000000000000" pitchFamily="50" charset="-128"/>
              </a:rPr>
              <a:t>47</a:t>
            </a: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(32</a:t>
            </a:r>
            <a:r>
              <a:rPr lang="ja-JP" altLang="en-US" sz="1400" dirty="0">
                <a:latin typeface="HG丸ｺﾞｼｯｸM-PRO" panose="020F0600000000000000" pitchFamily="50" charset="-128"/>
                <a:ea typeface="HG丸ｺﾞｼｯｸM-PRO" panose="020F0600000000000000" pitchFamily="50" charset="-128"/>
              </a:rPr>
              <a:t>社</a:t>
            </a:r>
            <a:r>
              <a:rPr lang="en-US" altLang="ja-JP" sz="1400" dirty="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となりました</a:t>
            </a:r>
            <a:r>
              <a:rPr lang="ja-JP" altLang="en-US" sz="1400" dirty="0">
                <a:latin typeface="HG丸ｺﾞｼｯｸM-PRO" panose="020F0600000000000000" pitchFamily="50" charset="-128"/>
                <a:ea typeface="HG丸ｺﾞｼｯｸM-PRO" panose="020F0600000000000000" pitchFamily="50" charset="-128"/>
              </a:rPr>
              <a:t>。</a:t>
            </a: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400" dirty="0">
                <a:latin typeface="HG丸ｺﾞｼｯｸM-PRO" panose="020F0600000000000000" pitchFamily="50" charset="-128"/>
                <a:ea typeface="HG丸ｺﾞｼｯｸM-PRO" panose="020F0600000000000000" pitchFamily="50" charset="-128"/>
              </a:rPr>
              <a:t>■事務局からの音声について（本社会議室・福島県庁会議室）</a:t>
            </a: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400" dirty="0">
                <a:latin typeface="HG丸ｺﾞｼｯｸM-PRO" panose="020F0600000000000000" pitchFamily="50" charset="-128"/>
                <a:ea typeface="HG丸ｺﾞｼｯｸM-PRO" panose="020F0600000000000000" pitchFamily="50" charset="-128"/>
              </a:rPr>
              <a:t>　「良く聞こえた」が</a:t>
            </a:r>
            <a:r>
              <a:rPr lang="en-US" altLang="ja-JP" sz="1400" dirty="0">
                <a:latin typeface="HG丸ｺﾞｼｯｸM-PRO" panose="020F0600000000000000" pitchFamily="50" charset="-128"/>
                <a:ea typeface="HG丸ｺﾞｼｯｸM-PRO" panose="020F0600000000000000" pitchFamily="50" charset="-128"/>
              </a:rPr>
              <a:t>64</a:t>
            </a: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(46</a:t>
            </a:r>
            <a:r>
              <a:rPr lang="ja-JP" altLang="en-US" sz="1400" dirty="0">
                <a:latin typeface="HG丸ｺﾞｼｯｸM-PRO" panose="020F0600000000000000" pitchFamily="50" charset="-128"/>
                <a:ea typeface="HG丸ｺﾞｼｯｸM-PRO" panose="020F0600000000000000" pitchFamily="50" charset="-128"/>
              </a:rPr>
              <a:t>社</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err="1">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「ふつう」が</a:t>
            </a:r>
            <a:r>
              <a:rPr lang="en-US" altLang="ja-JP" sz="1400" dirty="0">
                <a:latin typeface="HG丸ｺﾞｼｯｸM-PRO" panose="020F0600000000000000" pitchFamily="50" charset="-128"/>
                <a:ea typeface="HG丸ｺﾞｼｯｸM-PRO" panose="020F0600000000000000" pitchFamily="50" charset="-128"/>
              </a:rPr>
              <a:t>35</a:t>
            </a: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(25</a:t>
            </a:r>
            <a:r>
              <a:rPr lang="ja-JP" altLang="en-US" sz="1400" dirty="0">
                <a:latin typeface="HG丸ｺﾞｼｯｸM-PRO" panose="020F0600000000000000" pitchFamily="50" charset="-128"/>
                <a:ea typeface="HG丸ｺﾞｼｯｸM-PRO" panose="020F0600000000000000" pitchFamily="50" charset="-128"/>
              </a:rPr>
              <a:t>社</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と</a:t>
            </a:r>
            <a:r>
              <a:rPr lang="ja-JP" altLang="ja-JP" sz="1400" dirty="0" smtClean="0">
                <a:latin typeface="HG丸ｺﾞｼｯｸM-PRO" panose="020F0600000000000000" pitchFamily="50" charset="-128"/>
                <a:ea typeface="HG丸ｺﾞｼｯｸM-PRO" panose="020F0600000000000000" pitchFamily="50" charset="-128"/>
              </a:rPr>
              <a:t>なりました</a:t>
            </a:r>
            <a:r>
              <a:rPr lang="ja-JP" altLang="ja-JP" sz="1400" dirty="0">
                <a:latin typeface="HG丸ｺﾞｼｯｸM-PRO" panose="020F0600000000000000" pitchFamily="50" charset="-128"/>
                <a:ea typeface="HG丸ｺﾞｼｯｸM-PRO" panose="020F0600000000000000" pitchFamily="50" charset="-128"/>
              </a:rPr>
              <a:t>。</a:t>
            </a: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err="1">
                <a:latin typeface="HG丸ｺﾞｼｯｸM-PRO" panose="020F0600000000000000" pitchFamily="50" charset="-128"/>
                <a:ea typeface="HG丸ｺﾞｼｯｸM-PRO" panose="020F0600000000000000" pitchFamily="50" charset="-128"/>
              </a:rPr>
              <a:t>Webex</a:t>
            </a:r>
            <a:r>
              <a:rPr lang="ja-JP" altLang="en-US" sz="1400" dirty="0">
                <a:latin typeface="HG丸ｺﾞｼｯｸM-PRO" panose="020F0600000000000000" pitchFamily="50" charset="-128"/>
                <a:ea typeface="HG丸ｺﾞｼｯｸM-PRO" panose="020F0600000000000000" pitchFamily="50" charset="-128"/>
              </a:rPr>
              <a:t>を利用してのオンライン開催に</a:t>
            </a:r>
            <a:r>
              <a:rPr lang="ja-JP" altLang="en-US" sz="1400" dirty="0" smtClean="0">
                <a:latin typeface="HG丸ｺﾞｼｯｸM-PRO" panose="020F0600000000000000" pitchFamily="50" charset="-128"/>
                <a:ea typeface="HG丸ｺﾞｼｯｸM-PRO" panose="020F0600000000000000" pitchFamily="50" charset="-128"/>
              </a:rPr>
              <a:t>ついて</a:t>
            </a: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400" dirty="0">
                <a:latin typeface="HG丸ｺﾞｼｯｸM-PRO" panose="020F0600000000000000" pitchFamily="50" charset="-128"/>
                <a:ea typeface="HG丸ｺﾞｼｯｸM-PRO" panose="020F0600000000000000" pitchFamily="50" charset="-128"/>
              </a:rPr>
              <a:t>　「今後もオンラインでの開催を希望する」とご回答いただいた企業が</a:t>
            </a:r>
            <a:r>
              <a:rPr lang="en-US" altLang="ja-JP" sz="1400" dirty="0">
                <a:latin typeface="HG丸ｺﾞｼｯｸM-PRO" panose="020F0600000000000000" pitchFamily="50" charset="-128"/>
                <a:ea typeface="HG丸ｺﾞｼｯｸM-PRO" panose="020F0600000000000000" pitchFamily="50" charset="-128"/>
              </a:rPr>
              <a:t>44</a:t>
            </a: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(31</a:t>
            </a:r>
            <a:r>
              <a:rPr lang="ja-JP" altLang="en-US" sz="1400" dirty="0">
                <a:latin typeface="HG丸ｺﾞｼｯｸM-PRO" panose="020F0600000000000000" pitchFamily="50" charset="-128"/>
                <a:ea typeface="HG丸ｺﾞｼｯｸM-PRO" panose="020F0600000000000000" pitchFamily="50" charset="-128"/>
              </a:rPr>
              <a:t>社</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となりました。一方で、「オンライン開催＋参集開催（現地含む）の併用を希望する」とご回答いただいた企業が</a:t>
            </a:r>
            <a:r>
              <a:rPr lang="en-US" altLang="ja-JP" sz="1400" dirty="0">
                <a:latin typeface="HG丸ｺﾞｼｯｸM-PRO" panose="020F0600000000000000" pitchFamily="50" charset="-128"/>
                <a:ea typeface="HG丸ｺﾞｼｯｸM-PRO" panose="020F0600000000000000" pitchFamily="50" charset="-128"/>
              </a:rPr>
              <a:t>55</a:t>
            </a:r>
            <a:r>
              <a:rPr lang="ja-JP" altLang="en-US" sz="1400" dirty="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(39</a:t>
            </a:r>
            <a:r>
              <a:rPr lang="ja-JP" altLang="en-US" sz="1400" dirty="0">
                <a:latin typeface="HG丸ｺﾞｼｯｸM-PRO" panose="020F0600000000000000" pitchFamily="50" charset="-128"/>
                <a:ea typeface="HG丸ｺﾞｼｯｸM-PRO" panose="020F0600000000000000" pitchFamily="50" charset="-128"/>
              </a:rPr>
              <a:t>社</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となりました。</a:t>
            </a: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200" dirty="0">
                <a:latin typeface="HG丸ｺﾞｼｯｸM-PRO" panose="020F0600000000000000" pitchFamily="50" charset="-128"/>
                <a:ea typeface="HG丸ｺﾞｼｯｸM-PRO" panose="020F0600000000000000" pitchFamily="50" charset="-128"/>
              </a:rPr>
              <a:t>　</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14" name="スライド番号プレースホルダー 7"/>
          <p:cNvSpPr>
            <a:spLocks noGrp="1"/>
          </p:cNvSpPr>
          <p:nvPr>
            <p:ph type="sldNum" sz="quarter" idx="12"/>
          </p:nvPr>
        </p:nvSpPr>
        <p:spPr>
          <a:xfrm>
            <a:off x="2979738" y="6445250"/>
            <a:ext cx="2228850" cy="365125"/>
          </a:xfrm>
        </p:spPr>
        <p:txBody>
          <a:bodyPr/>
          <a:lstStyle/>
          <a:p>
            <a:pPr>
              <a:defRPr/>
            </a:pPr>
            <a:r>
              <a:rPr lang="ja-JP" altLang="en-US" dirty="0"/>
              <a:t>２</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p:cNvSpPr>
            <a:spLocks noGrp="1"/>
          </p:cNvSpPr>
          <p:nvPr>
            <p:ph type="sldNum" sz="quarter" idx="12"/>
          </p:nvPr>
        </p:nvSpPr>
        <p:spPr>
          <a:xfrm>
            <a:off x="3022600" y="6445250"/>
            <a:ext cx="2212975" cy="365125"/>
          </a:xfrm>
        </p:spPr>
        <p:txBody>
          <a:bodyPr/>
          <a:lstStyle/>
          <a:p>
            <a:pPr>
              <a:defRPr/>
            </a:pPr>
            <a:r>
              <a:rPr lang="ja-JP" altLang="en-US" dirty="0" smtClean="0"/>
              <a:t>３</a:t>
            </a:r>
            <a:endParaRPr lang="ja-JP" altLang="en-US" dirty="0"/>
          </a:p>
        </p:txBody>
      </p:sp>
      <p:sp>
        <p:nvSpPr>
          <p:cNvPr id="7" name="フッター プレースホルダー 6"/>
          <p:cNvSpPr>
            <a:spLocks noGrp="1"/>
          </p:cNvSpPr>
          <p:nvPr>
            <p:ph type="ftr" sz="quarter" idx="11"/>
          </p:nvPr>
        </p:nvSpPr>
        <p:spPr>
          <a:xfrm>
            <a:off x="5821363" y="6484938"/>
            <a:ext cx="3994150" cy="285750"/>
          </a:xfrm>
        </p:spPr>
        <p:txBody>
          <a:bodyPr/>
          <a:lstStyle/>
          <a:p>
            <a:pPr>
              <a:defRPr/>
            </a:pPr>
            <a:r>
              <a:rPr lang="ja-JP" altLang="en-US" dirty="0"/>
              <a:t>会員関係者限り ふくしま応援企業ネットワーク </a:t>
            </a:r>
            <a:r>
              <a:rPr lang="en-US" altLang="ja-JP" dirty="0"/>
              <a:t>2020.12</a:t>
            </a:r>
            <a:endParaRPr lang="ja-JP" altLang="en-US" dirty="0"/>
          </a:p>
        </p:txBody>
      </p:sp>
      <p:sp>
        <p:nvSpPr>
          <p:cNvPr id="3" name="テキスト ボックス 27"/>
          <p:cNvSpPr txBox="1"/>
          <p:nvPr/>
        </p:nvSpPr>
        <p:spPr>
          <a:xfrm>
            <a:off x="127000" y="177736"/>
            <a:ext cx="9688513" cy="6596063"/>
          </a:xfrm>
          <a:prstGeom prst="rect">
            <a:avLst/>
          </a:prstGeom>
          <a:solidFill>
            <a:schemeClr val="accent6">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eaLnBrk="1" fontAlgn="auto" hangingPunct="1">
              <a:spcBef>
                <a:spcPts val="0"/>
              </a:spcBef>
              <a:spcAft>
                <a:spcPts val="0"/>
              </a:spcAft>
              <a:defRPr/>
            </a:pP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会議背景について</a:t>
            </a:r>
            <a:r>
              <a:rPr lang="en-US" altLang="ja-JP" sz="1400" dirty="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以下のコメントが寄せられました。</a:t>
            </a: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400" dirty="0">
                <a:latin typeface="HG丸ｺﾞｼｯｸM-PRO" panose="020F0600000000000000" pitchFamily="50" charset="-128"/>
                <a:ea typeface="HG丸ｺﾞｼｯｸM-PRO" panose="020F0600000000000000" pitchFamily="50" charset="-128"/>
              </a:rPr>
              <a:t>・当方の設定が悪いのか、発言者の映像が最後のほうに出た。</a:t>
            </a: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400" dirty="0">
                <a:latin typeface="HG丸ｺﾞｼｯｸM-PRO" panose="020F0600000000000000" pitchFamily="50" charset="-128"/>
                <a:ea typeface="HG丸ｺﾞｼｯｸM-PRO" panose="020F0600000000000000" pitchFamily="50" charset="-128"/>
              </a:rPr>
              <a:t>・背景を映し出すと、中心に映る人物が不明瞭になる。発言しないときに壁紙にしてはどうか。</a:t>
            </a: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400" dirty="0">
                <a:latin typeface="HG丸ｺﾞｼｯｸM-PRO" panose="020F0600000000000000" pitchFamily="50" charset="-128"/>
                <a:ea typeface="HG丸ｺﾞｼｯｸM-PRO" panose="020F0600000000000000" pitchFamily="50" charset="-128"/>
              </a:rPr>
              <a:t>・複数人が登場すると背景がずれる。発言者の氏名が画面でわかると良い。</a:t>
            </a: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400" dirty="0">
                <a:latin typeface="HG丸ｺﾞｼｯｸM-PRO" panose="020F0600000000000000" pitchFamily="50" charset="-128"/>
                <a:ea typeface="HG丸ｺﾞｼｯｸM-PRO" panose="020F0600000000000000" pitchFamily="50" charset="-128"/>
              </a:rPr>
              <a:t>・バーチャル背景をオフにしたほうが、事務局の顔がよく見えたと思う。</a:t>
            </a: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en-US" sz="1400" dirty="0">
                <a:latin typeface="HG丸ｺﾞｼｯｸM-PRO" panose="020F0600000000000000" pitchFamily="50" charset="-128"/>
                <a:ea typeface="HG丸ｺﾞｼｯｸM-PRO" panose="020F0600000000000000" pitchFamily="50" charset="-128"/>
              </a:rPr>
              <a:t>・カメラを使用していない方も表示されるため、画像が小さいので、カメラ使用者のみの画像が良い。</a:t>
            </a: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en-US" altLang="ja-JP" sz="1400" dirty="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事務局からの音声について</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以下の</a:t>
            </a:r>
            <a:r>
              <a:rPr lang="ja-JP" altLang="ja-JP" sz="1400" dirty="0" smtClean="0">
                <a:latin typeface="HG丸ｺﾞｼｯｸM-PRO" panose="020F0600000000000000" pitchFamily="50" charset="-128"/>
                <a:ea typeface="HG丸ｺﾞｼｯｸM-PRO" panose="020F0600000000000000" pitchFamily="50" charset="-128"/>
              </a:rPr>
              <a:t>コメント</a:t>
            </a:r>
            <a:r>
              <a:rPr lang="ja-JP" altLang="en-US" sz="1400" dirty="0" smtClean="0">
                <a:latin typeface="HG丸ｺﾞｼｯｸM-PRO" panose="020F0600000000000000" pitchFamily="50" charset="-128"/>
                <a:ea typeface="HG丸ｺﾞｼｯｸM-PRO" panose="020F0600000000000000" pitchFamily="50" charset="-128"/>
              </a:rPr>
              <a:t>が寄せられました</a:t>
            </a:r>
            <a:r>
              <a:rPr lang="ja-JP" altLang="ja-JP" sz="1400" dirty="0" smtClean="0">
                <a:latin typeface="HG丸ｺﾞｼｯｸM-PRO" panose="020F0600000000000000" pitchFamily="50" charset="-128"/>
                <a:ea typeface="HG丸ｺﾞｼｯｸM-PRO" panose="020F0600000000000000" pitchFamily="50" charset="-128"/>
              </a:rPr>
              <a:t>。</a:t>
            </a:r>
            <a:endParaRPr lang="ja-JP"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・事務局からの音声がしっかり届いていたので、円滑に進行できたと思う。</a:t>
            </a: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・双方向で開催した場合ミュート時に発言する意思を示すルール</a:t>
            </a:r>
            <a:r>
              <a:rPr lang="en-US" altLang="ja-JP" sz="1400" dirty="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ボードを見せる等</a:t>
            </a:r>
            <a:r>
              <a:rPr lang="en-US" altLang="ja-JP" sz="1400" dirty="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が必要。</a:t>
            </a: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・たまに途切れてしまうことがあった。</a:t>
            </a:r>
          </a:p>
          <a:p>
            <a:pPr eaLnBrk="1" fontAlgn="auto" hangingPunct="1">
              <a:spcBef>
                <a:spcPts val="0"/>
              </a:spcBef>
              <a:spcAft>
                <a:spcPts val="0"/>
              </a:spcAft>
              <a:defRPr/>
            </a:pP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en-US" altLang="ja-JP" sz="1400" dirty="0">
                <a:latin typeface="HG丸ｺﾞｼｯｸM-PRO" panose="020F0600000000000000" pitchFamily="50" charset="-128"/>
                <a:ea typeface="HG丸ｺﾞｼｯｸM-PRO" panose="020F0600000000000000" pitchFamily="50" charset="-128"/>
              </a:rPr>
              <a:t>【</a:t>
            </a:r>
            <a:r>
              <a:rPr lang="en-US" altLang="ja-JP" sz="1400" dirty="0" err="1">
                <a:latin typeface="HG丸ｺﾞｼｯｸM-PRO" panose="020F0600000000000000" pitchFamily="50" charset="-128"/>
                <a:ea typeface="HG丸ｺﾞｼｯｸM-PRO" panose="020F0600000000000000" pitchFamily="50" charset="-128"/>
              </a:rPr>
              <a:t>Webex</a:t>
            </a:r>
            <a:r>
              <a:rPr lang="ja-JP" altLang="ja-JP" sz="1400" dirty="0">
                <a:latin typeface="HG丸ｺﾞｼｯｸM-PRO" panose="020F0600000000000000" pitchFamily="50" charset="-128"/>
                <a:ea typeface="HG丸ｺﾞｼｯｸM-PRO" panose="020F0600000000000000" pitchFamily="50" charset="-128"/>
              </a:rPr>
              <a:t>を利用しての会議はいかがでしたでしょうか？</a:t>
            </a:r>
            <a:r>
              <a:rPr lang="ja-JP" altLang="ja-JP" sz="1400" dirty="0" smtClean="0">
                <a:latin typeface="HG丸ｺﾞｼｯｸM-PRO" panose="020F0600000000000000" pitchFamily="50" charset="-128"/>
                <a:ea typeface="HG丸ｺﾞｼｯｸM-PRO" panose="020F0600000000000000" pitchFamily="50" charset="-128"/>
              </a:rPr>
              <a:t>について</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以下のコメントが寄せられました。</a:t>
            </a:r>
            <a:endParaRPr lang="ja-JP"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〇オンライン開催を望む声</a:t>
            </a: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・オンライン開催のほうが参加しやすい。</a:t>
            </a: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・初めての試みで大変だったと思うが、</a:t>
            </a:r>
            <a:r>
              <a:rPr lang="en-US" altLang="ja-JP" sz="1400" dirty="0" err="1">
                <a:latin typeface="HG丸ｺﾞｼｯｸM-PRO" panose="020F0600000000000000" pitchFamily="50" charset="-128"/>
                <a:ea typeface="HG丸ｺﾞｼｯｸM-PRO" panose="020F0600000000000000" pitchFamily="50" charset="-128"/>
              </a:rPr>
              <a:t>NewNormal</a:t>
            </a:r>
            <a:r>
              <a:rPr lang="ja-JP" altLang="ja-JP" sz="1400" dirty="0">
                <a:latin typeface="HG丸ｺﾞｼｯｸM-PRO" panose="020F0600000000000000" pitchFamily="50" charset="-128"/>
                <a:ea typeface="HG丸ｺﾞｼｯｸM-PRO" panose="020F0600000000000000" pitchFamily="50" charset="-128"/>
              </a:rPr>
              <a:t>の時代には相応しい会議形式で良かった。</a:t>
            </a:r>
          </a:p>
          <a:p>
            <a:pPr eaLnBrk="1" fontAlgn="auto" hangingPunct="1">
              <a:spcBef>
                <a:spcPts val="0"/>
              </a:spcBef>
              <a:spcAft>
                <a:spcPts val="0"/>
              </a:spcAft>
              <a:defRPr/>
            </a:pP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〇オンライン開催と現地開催併用を望む声</a:t>
            </a: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・オンライン会議は一般的に定着しており、今後は主流になると思うが、ネットワークの目的からすれば可能であれば現地訪問もあったほうが良い。</a:t>
            </a: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・コロナ禍のため、オンライン開催は仕方ないが、状況が改善すれば参集開催が良い。</a:t>
            </a: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・オンライン開催は実質拘束時間</a:t>
            </a:r>
            <a:r>
              <a:rPr lang="en-US" altLang="ja-JP" sz="1400" dirty="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移動時間等</a:t>
            </a:r>
            <a:r>
              <a:rPr lang="en-US" altLang="ja-JP" sz="1400" dirty="0">
                <a:latin typeface="HG丸ｺﾞｼｯｸM-PRO" panose="020F0600000000000000" pitchFamily="50" charset="-128"/>
                <a:ea typeface="HG丸ｺﾞｼｯｸM-PRO" panose="020F0600000000000000" pitchFamily="50" charset="-128"/>
              </a:rPr>
              <a:t>)</a:t>
            </a:r>
            <a:r>
              <a:rPr lang="ja-JP" altLang="ja-JP" sz="1400" dirty="0">
                <a:latin typeface="HG丸ｺﾞｼｯｸM-PRO" panose="020F0600000000000000" pitchFamily="50" charset="-128"/>
                <a:ea typeface="HG丸ｺﾞｼｯｸM-PRO" panose="020F0600000000000000" pitchFamily="50" charset="-128"/>
              </a:rPr>
              <a:t>が短くなる等のメリットもあるが、直接お会いして会の連携を深める必要もあると思うので、併用が希望。</a:t>
            </a: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・三密対策を講じたうえで、現地開催をしていただければ参加したい。</a:t>
            </a:r>
          </a:p>
          <a:p>
            <a:pPr eaLnBrk="1" fontAlgn="auto" hangingPunct="1">
              <a:spcBef>
                <a:spcPts val="0"/>
              </a:spcBef>
              <a:spcAft>
                <a:spcPts val="0"/>
              </a:spcAft>
              <a:defRPr/>
            </a:pPr>
            <a:endParaRPr lang="en-US" altLang="ja-JP" sz="1400" dirty="0">
              <a:latin typeface="HG丸ｺﾞｼｯｸM-PRO" panose="020F0600000000000000" pitchFamily="50" charset="-128"/>
              <a:ea typeface="HG丸ｺﾞｼｯｸM-PRO" panose="020F0600000000000000" pitchFamily="50" charset="-128"/>
            </a:endParaRP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〇現地開催</a:t>
            </a:r>
            <a:r>
              <a:rPr lang="ja-JP" altLang="ja-JP" sz="1400" dirty="0" smtClean="0">
                <a:latin typeface="HG丸ｺﾞｼｯｸM-PRO" panose="020F0600000000000000" pitchFamily="50" charset="-128"/>
                <a:ea typeface="HG丸ｺﾞｼｯｸM-PRO" panose="020F0600000000000000" pitchFamily="50" charset="-128"/>
              </a:rPr>
              <a:t>を望む</a:t>
            </a:r>
            <a:r>
              <a:rPr lang="ja-JP" altLang="ja-JP" sz="1400" dirty="0">
                <a:latin typeface="HG丸ｺﾞｼｯｸM-PRO" panose="020F0600000000000000" pitchFamily="50" charset="-128"/>
                <a:ea typeface="HG丸ｺﾞｼｯｸM-PRO" panose="020F0600000000000000" pitchFamily="50" charset="-128"/>
              </a:rPr>
              <a:t>声</a:t>
            </a: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・伝承館の視察会をリアルで企画してほしい。双葉駅とかに現地集合</a:t>
            </a:r>
            <a:r>
              <a:rPr lang="ja-JP" altLang="ja-JP" sz="1400" dirty="0" smtClean="0">
                <a:latin typeface="HG丸ｺﾞｼｯｸM-PRO" panose="020F0600000000000000" pitchFamily="50" charset="-128"/>
                <a:ea typeface="HG丸ｺﾞｼｯｸM-PRO" panose="020F0600000000000000" pitchFamily="50" charset="-128"/>
              </a:rPr>
              <a:t>・</a:t>
            </a:r>
            <a:r>
              <a:rPr lang="ja-JP" altLang="en-US" sz="1400" dirty="0">
                <a:latin typeface="HG丸ｺﾞｼｯｸM-PRO" panose="020F0600000000000000" pitchFamily="50" charset="-128"/>
                <a:ea typeface="HG丸ｺﾞｼｯｸM-PRO" panose="020F0600000000000000" pitchFamily="50" charset="-128"/>
              </a:rPr>
              <a:t>解散</a:t>
            </a:r>
            <a:r>
              <a:rPr lang="ja-JP" altLang="ja-JP" sz="1400" dirty="0" smtClean="0">
                <a:latin typeface="HG丸ｺﾞｼｯｸM-PRO" panose="020F0600000000000000" pitchFamily="50" charset="-128"/>
                <a:ea typeface="HG丸ｺﾞｼｯｸM-PRO" panose="020F0600000000000000" pitchFamily="50" charset="-128"/>
              </a:rPr>
              <a:t>に</a:t>
            </a:r>
            <a:r>
              <a:rPr lang="ja-JP" altLang="ja-JP" sz="1400" dirty="0">
                <a:latin typeface="HG丸ｺﾞｼｯｸM-PRO" panose="020F0600000000000000" pitchFamily="50" charset="-128"/>
                <a:ea typeface="HG丸ｺﾞｼｯｸM-PRO" panose="020F0600000000000000" pitchFamily="50" charset="-128"/>
              </a:rPr>
              <a:t>すれば接触時間も短く問題ないと思う。</a:t>
            </a: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・どうすれば参集開催が可能かを訴求してほしい。</a:t>
            </a:r>
          </a:p>
          <a:p>
            <a:pPr eaLnBrk="1" fontAlgn="auto" hangingPunct="1">
              <a:spcBef>
                <a:spcPts val="0"/>
              </a:spcBef>
              <a:spcAft>
                <a:spcPts val="0"/>
              </a:spcAft>
              <a:defRPr/>
            </a:pPr>
            <a:r>
              <a:rPr lang="ja-JP" altLang="ja-JP" sz="1400" dirty="0">
                <a:latin typeface="HG丸ｺﾞｼｯｸM-PRO" panose="020F0600000000000000" pitchFamily="50" charset="-128"/>
                <a:ea typeface="HG丸ｺﾞｼｯｸM-PRO" panose="020F0600000000000000" pitchFamily="50" charset="-128"/>
              </a:rPr>
              <a:t>・現地に行き、食べて呑んで福島を応援したい。　</a:t>
            </a:r>
          </a:p>
          <a:p>
            <a:pPr eaLnBrk="1" fontAlgn="auto" hangingPunct="1">
              <a:spcBef>
                <a:spcPts val="0"/>
              </a:spcBef>
              <a:spcAft>
                <a:spcPts val="0"/>
              </a:spcAft>
              <a:defRPr/>
            </a:pPr>
            <a:endParaRPr lang="en-US" altLang="ja-JP" sz="1200"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2708275" y="6426137"/>
            <a:ext cx="7107238" cy="307975"/>
          </a:xfrm>
          <a:prstGeom prst="rect">
            <a:avLst/>
          </a:prstGeom>
        </p:spPr>
        <p:txBody>
          <a:bodyPr>
            <a:spAutoFit/>
          </a:bodyPr>
          <a:lstStyle/>
          <a:p>
            <a:pPr algn="r" eaLnBrk="1" fontAlgn="auto" hangingPunct="1">
              <a:spcBef>
                <a:spcPts val="0"/>
              </a:spcBef>
              <a:spcAft>
                <a:spcPts val="0"/>
              </a:spcAft>
              <a:defRPr/>
            </a:pPr>
            <a:r>
              <a:rPr lang="en-US" altLang="ja-JP" sz="1400" dirty="0">
                <a:solidFill>
                  <a:srgbClr val="000000"/>
                </a:solidFill>
                <a:latin typeface="+mn-ea"/>
                <a:ea typeface="+mn-ea"/>
              </a:rPr>
              <a:t>※</a:t>
            </a:r>
            <a:r>
              <a:rPr lang="ja-JP" altLang="en-US" sz="1400" dirty="0">
                <a:solidFill>
                  <a:srgbClr val="000000"/>
                </a:solidFill>
                <a:latin typeface="+mn-ea"/>
                <a:ea typeface="+mn-ea"/>
              </a:rPr>
              <a:t>お忙しい中アンケートへのご協力、ありがとうございました。</a:t>
            </a:r>
            <a:r>
              <a:rPr lang="ja-JP" altLang="en-US" sz="1400" dirty="0">
                <a:latin typeface="+mn-ea"/>
                <a:ea typeface="+mn-ea"/>
              </a:rPr>
              <a:t> </a:t>
            </a:r>
          </a:p>
        </p:txBody>
      </p:sp>
      <p:sp>
        <p:nvSpPr>
          <p:cNvPr id="13316" name="正方形/長方形 5"/>
          <p:cNvSpPr>
            <a:spLocks noChangeArrowheads="1"/>
          </p:cNvSpPr>
          <p:nvPr/>
        </p:nvSpPr>
        <p:spPr bwMode="auto">
          <a:xfrm>
            <a:off x="9025255" y="6140387"/>
            <a:ext cx="542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00000"/>
              </a:lnSpc>
              <a:spcBef>
                <a:spcPct val="0"/>
              </a:spcBef>
              <a:buFontTx/>
              <a:buNone/>
            </a:pPr>
            <a:r>
              <a:rPr lang="ja-JP" altLang="en-US" sz="1400" dirty="0"/>
              <a:t>以上</a:t>
            </a:r>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ixel">
  <a:themeElements>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TotalTime>
  <Words>710</Words>
  <Application>Microsoft Office PowerPoint</Application>
  <PresentationFormat>A4 210 x 297 mm</PresentationFormat>
  <Paragraphs>63</Paragraphs>
  <Slides>4</Slides>
  <Notes>3</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4</vt:i4>
      </vt:variant>
    </vt:vector>
  </HeadingPairs>
  <TitlesOfParts>
    <vt:vector size="16" baseType="lpstr">
      <vt:lpstr>HG丸ｺﾞｼｯｸM-PRO</vt:lpstr>
      <vt:lpstr>Meiryo UI</vt:lpstr>
      <vt:lpstr>ＭＳ Ｐゴシック</vt:lpstr>
      <vt:lpstr>メイリオ</vt:lpstr>
      <vt:lpstr>Arial</vt:lpstr>
      <vt:lpstr>Calibri</vt:lpstr>
      <vt:lpstr>Calibri Light</vt:lpstr>
      <vt:lpstr>Century Gothic</vt:lpstr>
      <vt:lpstr>Times New Roman</vt:lpstr>
      <vt:lpstr>Wingdings</vt:lpstr>
      <vt:lpstr>Office テーマ</vt:lpstr>
      <vt:lpstr>Pixel</vt:lpstr>
      <vt:lpstr>ふくしま応援企業ネットワーク オンライン幹事連絡会 アンケート結果</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竹田 由</dc:creator>
  <cp:lastModifiedBy>池 俊</cp:lastModifiedBy>
  <cp:revision>24</cp:revision>
  <cp:lastPrinted>2020-12-23T01:36:28Z</cp:lastPrinted>
  <dcterms:created xsi:type="dcterms:W3CDTF">2020-12-17T00:30:33Z</dcterms:created>
  <dcterms:modified xsi:type="dcterms:W3CDTF">2020-12-23T02:26:27Z</dcterms:modified>
</cp:coreProperties>
</file>