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5783" r:id="rId1"/>
  </p:sldMasterIdLst>
  <p:notesMasterIdLst>
    <p:notesMasterId r:id="rId8"/>
  </p:notesMasterIdLst>
  <p:handoutMasterIdLst>
    <p:handoutMasterId r:id="rId9"/>
  </p:handoutMasterIdLst>
  <p:sldIdLst>
    <p:sldId id="303" r:id="rId2"/>
    <p:sldId id="302" r:id="rId3"/>
    <p:sldId id="308" r:id="rId4"/>
    <p:sldId id="307" r:id="rId5"/>
    <p:sldId id="309" r:id="rId6"/>
    <p:sldId id="306" r:id="rId7"/>
  </p:sldIdLst>
  <p:sldSz cx="6858000" cy="8531225"/>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4025">
          <p15:clr>
            <a:srgbClr val="A4A3A4"/>
          </p15:clr>
        </p15:guide>
        <p15:guide id="2" orient="horz" pos="5023">
          <p15:clr>
            <a:srgbClr val="A4A3A4"/>
          </p15:clr>
        </p15:guide>
        <p15:guide id="3" pos="2160">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FF0000"/>
    <a:srgbClr val="003300"/>
    <a:srgbClr val="333300"/>
    <a:srgbClr val="4D4D4D"/>
    <a:srgbClr val="669900"/>
    <a:srgbClr val="0000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96" autoAdjust="0"/>
    <p:restoredTop sz="95388" autoAdjust="0"/>
  </p:normalViewPr>
  <p:slideViewPr>
    <p:cSldViewPr>
      <p:cViewPr varScale="1">
        <p:scale>
          <a:sx n="68" d="100"/>
          <a:sy n="68" d="100"/>
        </p:scale>
        <p:origin x="2074" y="72"/>
      </p:cViewPr>
      <p:guideLst>
        <p:guide orient="horz" pos="4025"/>
        <p:guide orient="horz" pos="5023"/>
        <p:guide pos="216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3" d="100"/>
          <a:sy n="53" d="100"/>
        </p:scale>
        <p:origin x="-2970" y="-96"/>
      </p:cViewPr>
      <p:guideLst>
        <p:guide orient="horz" pos="3107"/>
        <p:guide pos="212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hdr" sz="quarter"/>
          </p:nvPr>
        </p:nvSpPr>
        <p:spPr bwMode="auto">
          <a:xfrm>
            <a:off x="0" y="0"/>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09" rIns="91418" bIns="45709" numCol="1" anchor="t" anchorCtr="0" compatLnSpc="1">
            <a:prstTxWarp prst="textNoShape">
              <a:avLst/>
            </a:prstTxWarp>
          </a:bodyPr>
          <a:lstStyle>
            <a:lvl1pPr eaLnBrk="1" hangingPunct="1">
              <a:defRPr sz="1200"/>
            </a:lvl1pPr>
          </a:lstStyle>
          <a:p>
            <a:pPr>
              <a:defRPr/>
            </a:pPr>
            <a:endParaRPr lang="en-US" altLang="ja-JP"/>
          </a:p>
        </p:txBody>
      </p:sp>
      <p:sp>
        <p:nvSpPr>
          <p:cNvPr id="136195" name="Rectangle 3"/>
          <p:cNvSpPr>
            <a:spLocks noGrp="1" noChangeArrowheads="1"/>
          </p:cNvSpPr>
          <p:nvPr>
            <p:ph type="dt" sz="quarter" idx="1"/>
          </p:nvPr>
        </p:nvSpPr>
        <p:spPr bwMode="auto">
          <a:xfrm>
            <a:off x="3814763" y="0"/>
            <a:ext cx="291941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09" rIns="91418" bIns="45709" numCol="1" anchor="t" anchorCtr="0" compatLnSpc="1">
            <a:prstTxWarp prst="textNoShape">
              <a:avLst/>
            </a:prstTxWarp>
          </a:bodyPr>
          <a:lstStyle>
            <a:lvl1pPr algn="r" eaLnBrk="1" hangingPunct="1">
              <a:defRPr sz="1200"/>
            </a:lvl1pPr>
          </a:lstStyle>
          <a:p>
            <a:pPr>
              <a:defRPr/>
            </a:pPr>
            <a:endParaRPr lang="en-US" altLang="ja-JP"/>
          </a:p>
        </p:txBody>
      </p:sp>
      <p:sp>
        <p:nvSpPr>
          <p:cNvPr id="136196" name="Rectangle 4"/>
          <p:cNvSpPr>
            <a:spLocks noGrp="1" noChangeArrowheads="1"/>
          </p:cNvSpPr>
          <p:nvPr>
            <p:ph type="ftr" sz="quarter" idx="2"/>
          </p:nvPr>
        </p:nvSpPr>
        <p:spPr bwMode="auto">
          <a:xfrm>
            <a:off x="0" y="9371013"/>
            <a:ext cx="29194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09" rIns="91418" bIns="45709" numCol="1" anchor="b" anchorCtr="0" compatLnSpc="1">
            <a:prstTxWarp prst="textNoShape">
              <a:avLst/>
            </a:prstTxWarp>
          </a:bodyPr>
          <a:lstStyle>
            <a:lvl1pPr eaLnBrk="1" hangingPunct="1">
              <a:defRPr sz="1200"/>
            </a:lvl1pPr>
          </a:lstStyle>
          <a:p>
            <a:pPr>
              <a:defRPr/>
            </a:pPr>
            <a:endParaRPr lang="en-US" altLang="ja-JP"/>
          </a:p>
        </p:txBody>
      </p:sp>
      <p:sp>
        <p:nvSpPr>
          <p:cNvPr id="136197" name="Rectangle 5"/>
          <p:cNvSpPr>
            <a:spLocks noGrp="1" noChangeArrowheads="1"/>
          </p:cNvSpPr>
          <p:nvPr>
            <p:ph type="sldNum" sz="quarter" idx="3"/>
          </p:nvPr>
        </p:nvSpPr>
        <p:spPr bwMode="auto">
          <a:xfrm>
            <a:off x="3814763" y="9371013"/>
            <a:ext cx="2919412"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09" rIns="91418" bIns="45709" numCol="1" anchor="b" anchorCtr="0" compatLnSpc="1">
            <a:prstTxWarp prst="textNoShape">
              <a:avLst/>
            </a:prstTxWarp>
          </a:bodyPr>
          <a:lstStyle>
            <a:lvl1pPr algn="r" eaLnBrk="1" hangingPunct="1">
              <a:defRPr sz="1200"/>
            </a:lvl1pPr>
          </a:lstStyle>
          <a:p>
            <a:pPr>
              <a:defRPr/>
            </a:pPr>
            <a:fld id="{2985CC8C-3D7D-4574-A656-D4FB824F53F6}" type="slidenum">
              <a:rPr lang="en-US" altLang="ja-JP"/>
              <a:pPr>
                <a:defRPr/>
              </a:pPr>
              <a:t>‹#›</a:t>
            </a:fld>
            <a:endParaRPr lang="en-US" altLang="ja-JP"/>
          </a:p>
        </p:txBody>
      </p:sp>
    </p:spTree>
    <p:extLst>
      <p:ext uri="{BB962C8B-B14F-4D97-AF65-F5344CB8AC3E}">
        <p14:creationId xmlns:p14="http://schemas.microsoft.com/office/powerpoint/2010/main" val="3224434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18" tIns="45709" rIns="91418" bIns="45709" rtlCol="0"/>
          <a:lstStyle>
            <a:lvl1pPr algn="l" eaLnBrk="1" hangingPunct="1">
              <a:defRPr sz="1200"/>
            </a:lvl1pPr>
          </a:lstStyle>
          <a:p>
            <a:pPr>
              <a:defRPr/>
            </a:pPr>
            <a:endParaRPr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18" tIns="45709" rIns="91418" bIns="45709" rtlCol="0"/>
          <a:lstStyle>
            <a:lvl1pPr algn="r" eaLnBrk="1" hangingPunct="1">
              <a:defRPr sz="1200"/>
            </a:lvl1pPr>
          </a:lstStyle>
          <a:p>
            <a:pPr>
              <a:defRPr/>
            </a:pPr>
            <a:fld id="{EF3FB4AB-0B2A-4154-93A4-DE779573E16E}" type="datetimeFigureOut">
              <a:rPr lang="ja-JP" altLang="en-US"/>
              <a:pPr>
                <a:defRPr/>
              </a:pPr>
              <a:t>2023/9/29</a:t>
            </a:fld>
            <a:endParaRPr lang="ja-JP" altLang="en-US"/>
          </a:p>
        </p:txBody>
      </p:sp>
      <p:sp>
        <p:nvSpPr>
          <p:cNvPr id="4" name="スライド イメージ プレースホルダー 3"/>
          <p:cNvSpPr>
            <a:spLocks noGrp="1" noRot="1" noChangeAspect="1"/>
          </p:cNvSpPr>
          <p:nvPr>
            <p:ph type="sldImg" idx="2"/>
          </p:nvPr>
        </p:nvSpPr>
        <p:spPr>
          <a:xfrm>
            <a:off x="2030413" y="1233488"/>
            <a:ext cx="2674937" cy="3328987"/>
          </a:xfrm>
          <a:prstGeom prst="rect">
            <a:avLst/>
          </a:prstGeom>
          <a:noFill/>
          <a:ln w="12700">
            <a:solidFill>
              <a:prstClr val="black"/>
            </a:solidFill>
          </a:ln>
        </p:spPr>
        <p:txBody>
          <a:bodyPr vert="horz" lIns="91418" tIns="45709" rIns="91418" bIns="45709" rtlCol="0" anchor="ctr"/>
          <a:lstStyle/>
          <a:p>
            <a:pPr lvl="0"/>
            <a:endParaRPr lang="ja-JP" altLang="en-US" noProof="0"/>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18" tIns="45709" rIns="91418" bIns="45709"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18" tIns="45709" rIns="91418" bIns="45709" rtlCol="0" anchor="b"/>
          <a:lstStyle>
            <a:lvl1pPr algn="l" eaLnBrk="1" hangingPunct="1">
              <a:defRPr sz="1200"/>
            </a:lvl1pPr>
          </a:lstStyle>
          <a:p>
            <a:pPr>
              <a:defRPr/>
            </a:pPr>
            <a:endParaRPr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18" tIns="45709" rIns="91418" bIns="45709" rtlCol="0" anchor="b"/>
          <a:lstStyle>
            <a:lvl1pPr algn="r" eaLnBrk="1" hangingPunct="1">
              <a:defRPr sz="1200"/>
            </a:lvl1pPr>
          </a:lstStyle>
          <a:p>
            <a:pPr>
              <a:defRPr/>
            </a:pPr>
            <a:fld id="{740D3CC6-0790-4F25-BC1C-AB02B1E678AC}" type="slidenum">
              <a:rPr lang="ja-JP" altLang="en-US"/>
              <a:pPr>
                <a:defRPr/>
              </a:pPr>
              <a:t>‹#›</a:t>
            </a:fld>
            <a:endParaRPr lang="ja-JP" altLang="en-US"/>
          </a:p>
        </p:txBody>
      </p:sp>
    </p:spTree>
    <p:extLst>
      <p:ext uri="{BB962C8B-B14F-4D97-AF65-F5344CB8AC3E}">
        <p14:creationId xmlns:p14="http://schemas.microsoft.com/office/powerpoint/2010/main" val="2716351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63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39775" indent="-282575">
              <a:defRPr kumimoji="1">
                <a:solidFill>
                  <a:schemeClr val="tx1"/>
                </a:solidFill>
                <a:latin typeface="Arial" panose="020B0604020202020204" pitchFamily="34" charset="0"/>
                <a:ea typeface="ＭＳ Ｐゴシック" panose="020B0600070205080204" pitchFamily="50" charset="-128"/>
              </a:defRPr>
            </a:lvl2pPr>
            <a:lvl3pPr marL="1139825" indent="-225425">
              <a:defRPr kumimoji="1">
                <a:solidFill>
                  <a:schemeClr val="tx1"/>
                </a:solidFill>
                <a:latin typeface="Arial" panose="020B0604020202020204" pitchFamily="34" charset="0"/>
                <a:ea typeface="ＭＳ Ｐゴシック" panose="020B0600070205080204" pitchFamily="50" charset="-128"/>
              </a:defRPr>
            </a:lvl3pPr>
            <a:lvl4pPr marL="1597025" indent="-225425">
              <a:defRPr kumimoji="1">
                <a:solidFill>
                  <a:schemeClr val="tx1"/>
                </a:solidFill>
                <a:latin typeface="Arial" panose="020B0604020202020204" pitchFamily="34" charset="0"/>
                <a:ea typeface="ＭＳ Ｐゴシック" panose="020B0600070205080204" pitchFamily="50" charset="-128"/>
              </a:defRPr>
            </a:lvl4pPr>
            <a:lvl5pPr marL="2052638" indent="-225425">
              <a:defRPr kumimoji="1">
                <a:solidFill>
                  <a:schemeClr val="tx1"/>
                </a:solidFill>
                <a:latin typeface="Arial" panose="020B0604020202020204" pitchFamily="34" charset="0"/>
                <a:ea typeface="ＭＳ Ｐゴシック" panose="020B0600070205080204" pitchFamily="50" charset="-128"/>
              </a:defRPr>
            </a:lvl5pPr>
            <a:lvl6pPr marL="25098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70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42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14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9830EEC-A005-428B-9C0E-4C503536AE78}" type="slidenum">
              <a:rPr lang="ja-JP" altLang="en-US" smtClean="0"/>
              <a:pPr/>
              <a:t>0</a:t>
            </a:fld>
            <a:endParaRPr lang="ja-JP" altLang="en-US"/>
          </a:p>
        </p:txBody>
      </p:sp>
    </p:spTree>
    <p:extLst>
      <p:ext uri="{BB962C8B-B14F-4D97-AF65-F5344CB8AC3E}">
        <p14:creationId xmlns:p14="http://schemas.microsoft.com/office/powerpoint/2010/main" val="945472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84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39775" indent="-282575">
              <a:defRPr kumimoji="1">
                <a:solidFill>
                  <a:schemeClr val="tx1"/>
                </a:solidFill>
                <a:latin typeface="Arial" panose="020B0604020202020204" pitchFamily="34" charset="0"/>
                <a:ea typeface="ＭＳ Ｐゴシック" panose="020B0600070205080204" pitchFamily="50" charset="-128"/>
              </a:defRPr>
            </a:lvl2pPr>
            <a:lvl3pPr marL="1139825" indent="-225425">
              <a:defRPr kumimoji="1">
                <a:solidFill>
                  <a:schemeClr val="tx1"/>
                </a:solidFill>
                <a:latin typeface="Arial" panose="020B0604020202020204" pitchFamily="34" charset="0"/>
                <a:ea typeface="ＭＳ Ｐゴシック" panose="020B0600070205080204" pitchFamily="50" charset="-128"/>
              </a:defRPr>
            </a:lvl3pPr>
            <a:lvl4pPr marL="1597025" indent="-225425">
              <a:defRPr kumimoji="1">
                <a:solidFill>
                  <a:schemeClr val="tx1"/>
                </a:solidFill>
                <a:latin typeface="Arial" panose="020B0604020202020204" pitchFamily="34" charset="0"/>
                <a:ea typeface="ＭＳ Ｐゴシック" panose="020B0600070205080204" pitchFamily="50" charset="-128"/>
              </a:defRPr>
            </a:lvl4pPr>
            <a:lvl5pPr marL="2052638" indent="-225425">
              <a:defRPr kumimoji="1">
                <a:solidFill>
                  <a:schemeClr val="tx1"/>
                </a:solidFill>
                <a:latin typeface="Arial" panose="020B0604020202020204" pitchFamily="34" charset="0"/>
                <a:ea typeface="ＭＳ Ｐゴシック" panose="020B0600070205080204" pitchFamily="50" charset="-128"/>
              </a:defRPr>
            </a:lvl5pPr>
            <a:lvl6pPr marL="25098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70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42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14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7CFE0F2-9A6E-4605-9561-EE901176B638}" type="slidenum">
              <a:rPr lang="ja-JP" altLang="en-US" smtClean="0"/>
              <a:pPr/>
              <a:t>1</a:t>
            </a:fld>
            <a:endParaRPr lang="ja-JP" altLang="en-US"/>
          </a:p>
        </p:txBody>
      </p:sp>
    </p:spTree>
    <p:extLst>
      <p:ext uri="{BB962C8B-B14F-4D97-AF65-F5344CB8AC3E}">
        <p14:creationId xmlns:p14="http://schemas.microsoft.com/office/powerpoint/2010/main" val="1111744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84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39775" indent="-282575">
              <a:defRPr kumimoji="1">
                <a:solidFill>
                  <a:schemeClr val="tx1"/>
                </a:solidFill>
                <a:latin typeface="Arial" panose="020B0604020202020204" pitchFamily="34" charset="0"/>
                <a:ea typeface="ＭＳ Ｐゴシック" panose="020B0600070205080204" pitchFamily="50" charset="-128"/>
              </a:defRPr>
            </a:lvl2pPr>
            <a:lvl3pPr marL="1139825" indent="-225425">
              <a:defRPr kumimoji="1">
                <a:solidFill>
                  <a:schemeClr val="tx1"/>
                </a:solidFill>
                <a:latin typeface="Arial" panose="020B0604020202020204" pitchFamily="34" charset="0"/>
                <a:ea typeface="ＭＳ Ｐゴシック" panose="020B0600070205080204" pitchFamily="50" charset="-128"/>
              </a:defRPr>
            </a:lvl3pPr>
            <a:lvl4pPr marL="1597025" indent="-225425">
              <a:defRPr kumimoji="1">
                <a:solidFill>
                  <a:schemeClr val="tx1"/>
                </a:solidFill>
                <a:latin typeface="Arial" panose="020B0604020202020204" pitchFamily="34" charset="0"/>
                <a:ea typeface="ＭＳ Ｐゴシック" panose="020B0600070205080204" pitchFamily="50" charset="-128"/>
              </a:defRPr>
            </a:lvl4pPr>
            <a:lvl5pPr marL="2052638" indent="-225425">
              <a:defRPr kumimoji="1">
                <a:solidFill>
                  <a:schemeClr val="tx1"/>
                </a:solidFill>
                <a:latin typeface="Arial" panose="020B0604020202020204" pitchFamily="34" charset="0"/>
                <a:ea typeface="ＭＳ Ｐゴシック" panose="020B0600070205080204" pitchFamily="50" charset="-128"/>
              </a:defRPr>
            </a:lvl5pPr>
            <a:lvl6pPr marL="25098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70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42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14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7CFE0F2-9A6E-4605-9561-EE901176B638}" type="slidenum">
              <a:rPr lang="ja-JP" altLang="en-US" smtClean="0"/>
              <a:pPr/>
              <a:t>2</a:t>
            </a:fld>
            <a:endParaRPr lang="ja-JP" altLang="en-US"/>
          </a:p>
        </p:txBody>
      </p:sp>
    </p:spTree>
    <p:extLst>
      <p:ext uri="{BB962C8B-B14F-4D97-AF65-F5344CB8AC3E}">
        <p14:creationId xmlns:p14="http://schemas.microsoft.com/office/powerpoint/2010/main" val="1822072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63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39775" indent="-282575">
              <a:defRPr kumimoji="1">
                <a:solidFill>
                  <a:schemeClr val="tx1"/>
                </a:solidFill>
                <a:latin typeface="Arial" panose="020B0604020202020204" pitchFamily="34" charset="0"/>
                <a:ea typeface="ＭＳ Ｐゴシック" panose="020B0600070205080204" pitchFamily="50" charset="-128"/>
              </a:defRPr>
            </a:lvl2pPr>
            <a:lvl3pPr marL="1139825" indent="-225425">
              <a:defRPr kumimoji="1">
                <a:solidFill>
                  <a:schemeClr val="tx1"/>
                </a:solidFill>
                <a:latin typeface="Arial" panose="020B0604020202020204" pitchFamily="34" charset="0"/>
                <a:ea typeface="ＭＳ Ｐゴシック" panose="020B0600070205080204" pitchFamily="50" charset="-128"/>
              </a:defRPr>
            </a:lvl3pPr>
            <a:lvl4pPr marL="1597025" indent="-225425">
              <a:defRPr kumimoji="1">
                <a:solidFill>
                  <a:schemeClr val="tx1"/>
                </a:solidFill>
                <a:latin typeface="Arial" panose="020B0604020202020204" pitchFamily="34" charset="0"/>
                <a:ea typeface="ＭＳ Ｐゴシック" panose="020B0600070205080204" pitchFamily="50" charset="-128"/>
              </a:defRPr>
            </a:lvl4pPr>
            <a:lvl5pPr marL="2052638" indent="-225425">
              <a:defRPr kumimoji="1">
                <a:solidFill>
                  <a:schemeClr val="tx1"/>
                </a:solidFill>
                <a:latin typeface="Arial" panose="020B0604020202020204" pitchFamily="34" charset="0"/>
                <a:ea typeface="ＭＳ Ｐゴシック" panose="020B0600070205080204" pitchFamily="50" charset="-128"/>
              </a:defRPr>
            </a:lvl5pPr>
            <a:lvl6pPr marL="25098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70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42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14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9830EEC-A005-428B-9C0E-4C503536AE78}" type="slidenum">
              <a:rPr lang="ja-JP" altLang="en-US" smtClean="0"/>
              <a:pPr/>
              <a:t>3</a:t>
            </a:fld>
            <a:endParaRPr lang="ja-JP" altLang="en-US"/>
          </a:p>
        </p:txBody>
      </p:sp>
    </p:spTree>
    <p:extLst>
      <p:ext uri="{BB962C8B-B14F-4D97-AF65-F5344CB8AC3E}">
        <p14:creationId xmlns:p14="http://schemas.microsoft.com/office/powerpoint/2010/main" val="347704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63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39775" indent="-282575">
              <a:defRPr kumimoji="1">
                <a:solidFill>
                  <a:schemeClr val="tx1"/>
                </a:solidFill>
                <a:latin typeface="Arial" panose="020B0604020202020204" pitchFamily="34" charset="0"/>
                <a:ea typeface="ＭＳ Ｐゴシック" panose="020B0600070205080204" pitchFamily="50" charset="-128"/>
              </a:defRPr>
            </a:lvl2pPr>
            <a:lvl3pPr marL="1139825" indent="-225425">
              <a:defRPr kumimoji="1">
                <a:solidFill>
                  <a:schemeClr val="tx1"/>
                </a:solidFill>
                <a:latin typeface="Arial" panose="020B0604020202020204" pitchFamily="34" charset="0"/>
                <a:ea typeface="ＭＳ Ｐゴシック" panose="020B0600070205080204" pitchFamily="50" charset="-128"/>
              </a:defRPr>
            </a:lvl3pPr>
            <a:lvl4pPr marL="1597025" indent="-225425">
              <a:defRPr kumimoji="1">
                <a:solidFill>
                  <a:schemeClr val="tx1"/>
                </a:solidFill>
                <a:latin typeface="Arial" panose="020B0604020202020204" pitchFamily="34" charset="0"/>
                <a:ea typeface="ＭＳ Ｐゴシック" panose="020B0600070205080204" pitchFamily="50" charset="-128"/>
              </a:defRPr>
            </a:lvl4pPr>
            <a:lvl5pPr marL="2052638" indent="-225425">
              <a:defRPr kumimoji="1">
                <a:solidFill>
                  <a:schemeClr val="tx1"/>
                </a:solidFill>
                <a:latin typeface="Arial" panose="020B0604020202020204" pitchFamily="34" charset="0"/>
                <a:ea typeface="ＭＳ Ｐゴシック" panose="020B0600070205080204" pitchFamily="50" charset="-128"/>
              </a:defRPr>
            </a:lvl5pPr>
            <a:lvl6pPr marL="25098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70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42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14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9830EEC-A005-428B-9C0E-4C503536AE78}" type="slidenum">
              <a:rPr lang="ja-JP" altLang="en-US" smtClean="0"/>
              <a:pPr/>
              <a:t>4</a:t>
            </a:fld>
            <a:endParaRPr lang="ja-JP" altLang="en-US"/>
          </a:p>
        </p:txBody>
      </p:sp>
    </p:spTree>
    <p:extLst>
      <p:ext uri="{BB962C8B-B14F-4D97-AF65-F5344CB8AC3E}">
        <p14:creationId xmlns:p14="http://schemas.microsoft.com/office/powerpoint/2010/main" val="3366316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84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39775" indent="-282575">
              <a:defRPr kumimoji="1">
                <a:solidFill>
                  <a:schemeClr val="tx1"/>
                </a:solidFill>
                <a:latin typeface="Arial" panose="020B0604020202020204" pitchFamily="34" charset="0"/>
                <a:ea typeface="ＭＳ Ｐゴシック" panose="020B0600070205080204" pitchFamily="50" charset="-128"/>
              </a:defRPr>
            </a:lvl2pPr>
            <a:lvl3pPr marL="1139825" indent="-225425">
              <a:defRPr kumimoji="1">
                <a:solidFill>
                  <a:schemeClr val="tx1"/>
                </a:solidFill>
                <a:latin typeface="Arial" panose="020B0604020202020204" pitchFamily="34" charset="0"/>
                <a:ea typeface="ＭＳ Ｐゴシック" panose="020B0600070205080204" pitchFamily="50" charset="-128"/>
              </a:defRPr>
            </a:lvl3pPr>
            <a:lvl4pPr marL="1597025" indent="-225425">
              <a:defRPr kumimoji="1">
                <a:solidFill>
                  <a:schemeClr val="tx1"/>
                </a:solidFill>
                <a:latin typeface="Arial" panose="020B0604020202020204" pitchFamily="34" charset="0"/>
                <a:ea typeface="ＭＳ Ｐゴシック" panose="020B0600070205080204" pitchFamily="50" charset="-128"/>
              </a:defRPr>
            </a:lvl4pPr>
            <a:lvl5pPr marL="2052638" indent="-225425">
              <a:defRPr kumimoji="1">
                <a:solidFill>
                  <a:schemeClr val="tx1"/>
                </a:solidFill>
                <a:latin typeface="Arial" panose="020B0604020202020204" pitchFamily="34" charset="0"/>
                <a:ea typeface="ＭＳ Ｐゴシック" panose="020B0600070205080204" pitchFamily="50" charset="-128"/>
              </a:defRPr>
            </a:lvl5pPr>
            <a:lvl6pPr marL="25098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70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42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14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7CFE0F2-9A6E-4605-9561-EE901176B638}" type="slidenum">
              <a:rPr lang="ja-JP" altLang="en-US" smtClean="0"/>
              <a:pPr/>
              <a:t>5</a:t>
            </a:fld>
            <a:endParaRPr lang="ja-JP" altLang="en-US"/>
          </a:p>
        </p:txBody>
      </p:sp>
    </p:spTree>
    <p:extLst>
      <p:ext uri="{BB962C8B-B14F-4D97-AF65-F5344CB8AC3E}">
        <p14:creationId xmlns:p14="http://schemas.microsoft.com/office/powerpoint/2010/main" val="331438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396199"/>
            <a:ext cx="5829300" cy="297013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4480869"/>
            <a:ext cx="5143500" cy="205973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a:lvl1pPr>
          </a:lstStyle>
          <a:p>
            <a:pPr>
              <a:defRPr/>
            </a:pPr>
            <a:fld id="{3D4881D4-6E6D-45FC-91F3-744E29AA0924}" type="datetimeFigureOut">
              <a:rPr lang="en-US"/>
              <a:pPr>
                <a:defRPr/>
              </a:pPr>
              <a:t>9/29/2023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5B6239-64F1-488D-9090-C968489535FD}" type="slidenum">
              <a:rPr lang="en-US"/>
              <a:pPr>
                <a:defRPr/>
              </a:pPr>
              <a:t>‹#›</a:t>
            </a:fld>
            <a:endParaRPr lang="en-US" dirty="0"/>
          </a:p>
        </p:txBody>
      </p:sp>
    </p:spTree>
    <p:extLst>
      <p:ext uri="{BB962C8B-B14F-4D97-AF65-F5344CB8AC3E}">
        <p14:creationId xmlns:p14="http://schemas.microsoft.com/office/powerpoint/2010/main" val="19851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6E1F4697-06CB-4F9A-A73D-BB1B87EBD1AC}" type="datetimeFigureOut">
              <a:rPr lang="en-US"/>
              <a:pPr>
                <a:defRPr/>
              </a:pPr>
              <a:t>9/29/2023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ja-JP" altLang="en-US"/>
              <a:t>取扱注意　ふくしま応援企業ネットワーク関係者限り　ふくしま応援企業ネットワーク事務局　</a:t>
            </a:r>
            <a:r>
              <a:rPr lang="en-US" altLang="ja-JP"/>
              <a:t>2019.5</a:t>
            </a:r>
          </a:p>
        </p:txBody>
      </p:sp>
      <p:sp>
        <p:nvSpPr>
          <p:cNvPr id="6" name="Slide Number Placeholder 5"/>
          <p:cNvSpPr>
            <a:spLocks noGrp="1"/>
          </p:cNvSpPr>
          <p:nvPr>
            <p:ph type="sldNum" sz="quarter" idx="12"/>
          </p:nvPr>
        </p:nvSpPr>
        <p:spPr/>
        <p:txBody>
          <a:bodyPr/>
          <a:lstStyle>
            <a:lvl1pPr>
              <a:defRPr/>
            </a:lvl1pPr>
          </a:lstStyle>
          <a:p>
            <a:pPr>
              <a:defRPr/>
            </a:pPr>
            <a:fld id="{A08B4288-6D98-415D-8FCB-DA513A0571E9}" type="slidenum">
              <a:rPr lang="en-US"/>
              <a:pPr>
                <a:defRPr/>
              </a:pPr>
              <a:t>‹#›</a:t>
            </a:fld>
            <a:endParaRPr lang="en-US" dirty="0"/>
          </a:p>
        </p:txBody>
      </p:sp>
    </p:spTree>
    <p:extLst>
      <p:ext uri="{BB962C8B-B14F-4D97-AF65-F5344CB8AC3E}">
        <p14:creationId xmlns:p14="http://schemas.microsoft.com/office/powerpoint/2010/main" val="2674611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54209"/>
            <a:ext cx="1478756" cy="722981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454209"/>
            <a:ext cx="4350544" cy="722981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9BFEDA27-D08F-4F14-A9ED-977A29AE23E5}" type="datetimeFigureOut">
              <a:rPr lang="en-US"/>
              <a:pPr>
                <a:defRPr/>
              </a:pPr>
              <a:t>9/29/2023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ja-JP" altLang="en-US"/>
              <a:t>取扱注意　ふくしま応援企業ネットワーク関係者限り　ふくしま応援企業ネットワーク事務局　</a:t>
            </a:r>
            <a:r>
              <a:rPr lang="en-US" altLang="ja-JP"/>
              <a:t>2019.5</a:t>
            </a:r>
          </a:p>
        </p:txBody>
      </p:sp>
      <p:sp>
        <p:nvSpPr>
          <p:cNvPr id="6" name="Slide Number Placeholder 5"/>
          <p:cNvSpPr>
            <a:spLocks noGrp="1"/>
          </p:cNvSpPr>
          <p:nvPr>
            <p:ph type="sldNum" sz="quarter" idx="12"/>
          </p:nvPr>
        </p:nvSpPr>
        <p:spPr/>
        <p:txBody>
          <a:bodyPr/>
          <a:lstStyle>
            <a:lvl1pPr>
              <a:defRPr/>
            </a:lvl1pPr>
          </a:lstStyle>
          <a:p>
            <a:pPr>
              <a:defRPr/>
            </a:pPr>
            <a:fld id="{860817DC-1841-4120-BABC-941969FBB05A}" type="slidenum">
              <a:rPr lang="en-US"/>
              <a:pPr>
                <a:defRPr/>
              </a:pPr>
              <a:t>‹#›</a:t>
            </a:fld>
            <a:endParaRPr lang="en-US" dirty="0"/>
          </a:p>
        </p:txBody>
      </p:sp>
    </p:spTree>
    <p:extLst>
      <p:ext uri="{BB962C8B-B14F-4D97-AF65-F5344CB8AC3E}">
        <p14:creationId xmlns:p14="http://schemas.microsoft.com/office/powerpoint/2010/main" val="427051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正方形/長方形 3"/>
          <p:cNvSpPr/>
          <p:nvPr userDrawn="1"/>
        </p:nvSpPr>
        <p:spPr bwMode="auto">
          <a:xfrm>
            <a:off x="134938" y="727075"/>
            <a:ext cx="6642100" cy="57150"/>
          </a:xfrm>
          <a:prstGeom prst="rect">
            <a:avLst/>
          </a:prstGeom>
          <a:gradFill flip="none" rotWithShape="1">
            <a:gsLst>
              <a:gs pos="0">
                <a:schemeClr val="bg2"/>
              </a:gs>
              <a:gs pos="27000">
                <a:schemeClr val="accent2"/>
              </a:gs>
              <a:gs pos="100000">
                <a:schemeClr val="accent2">
                  <a:lumMod val="60000"/>
                  <a:lumOff val="40000"/>
                </a:schemeClr>
              </a:gs>
            </a:gsLst>
            <a:lin ang="0" scaled="1"/>
            <a:tileRect/>
          </a:gradFill>
          <a:ln w="12700" cap="sq" cmpd="sng" algn="ctr">
            <a:noFill/>
            <a:prstDash val="solid"/>
            <a:miter lim="800000"/>
            <a:headEnd type="none" w="sm" len="sm"/>
            <a:tailEnd type="none" w="sm" len="sm"/>
          </a:ln>
          <a:effectLst/>
          <a:extLst/>
        </p:spPr>
        <p:txBody>
          <a:bodyPr wrap="none"/>
          <a:lstStyle/>
          <a:p>
            <a:pPr eaLnBrk="1" hangingPunct="1">
              <a:defRPr/>
            </a:pPr>
            <a:endParaRPr lang="ja-JP" altLang="en-US"/>
          </a:p>
        </p:txBody>
      </p: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fld id="{107F1166-8B2E-4B7B-9398-A0012968FD4A}" type="datetimeFigureOut">
              <a:rPr lang="en-US"/>
              <a:pPr>
                <a:defRPr/>
              </a:pPr>
              <a:t>9/29/2023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ja-JP" altLang="en-US"/>
              <a:t>取扱注意　ふくしま応援企業ネットワーク関係者限り　ふくしま応援企業ネットワーク事務局　</a:t>
            </a:r>
            <a:r>
              <a:rPr lang="en-US" altLang="ja-JP"/>
              <a:t>2019.5</a:t>
            </a:r>
          </a:p>
        </p:txBody>
      </p:sp>
      <p:sp>
        <p:nvSpPr>
          <p:cNvPr id="7" name="Slide Number Placeholder 5"/>
          <p:cNvSpPr>
            <a:spLocks noGrp="1"/>
          </p:cNvSpPr>
          <p:nvPr>
            <p:ph type="sldNum" sz="quarter" idx="12"/>
          </p:nvPr>
        </p:nvSpPr>
        <p:spPr/>
        <p:txBody>
          <a:bodyPr/>
          <a:lstStyle>
            <a:lvl1pPr>
              <a:defRPr/>
            </a:lvl1pPr>
          </a:lstStyle>
          <a:p>
            <a:pPr>
              <a:defRPr/>
            </a:pPr>
            <a:endParaRPr lang="ja-JP" altLang="en-US"/>
          </a:p>
        </p:txBody>
      </p:sp>
    </p:spTree>
    <p:extLst>
      <p:ext uri="{BB962C8B-B14F-4D97-AF65-F5344CB8AC3E}">
        <p14:creationId xmlns:p14="http://schemas.microsoft.com/office/powerpoint/2010/main" val="3623047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126884"/>
            <a:ext cx="5915025" cy="3548752"/>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5709209"/>
            <a:ext cx="5915025" cy="186620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lvl1pPr>
              <a:defRPr/>
            </a:lvl1pPr>
          </a:lstStyle>
          <a:p>
            <a:pPr>
              <a:defRPr/>
            </a:pPr>
            <a:fld id="{BE315FDA-D396-4DA2-A92D-FD946452ABD3}" type="datetimeFigureOut">
              <a:rPr lang="en-US"/>
              <a:pPr>
                <a:defRPr/>
              </a:pPr>
              <a:t>9/29/2023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ja-JP" altLang="en-US"/>
              <a:t>取扱注意　ふくしま応援企業ネットワーク関係者限り　ふくしま応援企業ネットワーク事務局　</a:t>
            </a:r>
            <a:r>
              <a:rPr lang="en-US" altLang="ja-JP"/>
              <a:t>2019.5</a:t>
            </a:r>
          </a:p>
        </p:txBody>
      </p:sp>
      <p:sp>
        <p:nvSpPr>
          <p:cNvPr id="6" name="Slide Number Placeholder 5"/>
          <p:cNvSpPr>
            <a:spLocks noGrp="1"/>
          </p:cNvSpPr>
          <p:nvPr>
            <p:ph type="sldNum" sz="quarter" idx="12"/>
          </p:nvPr>
        </p:nvSpPr>
        <p:spPr/>
        <p:txBody>
          <a:bodyPr/>
          <a:lstStyle>
            <a:lvl1pPr>
              <a:defRPr/>
            </a:lvl1pPr>
          </a:lstStyle>
          <a:p>
            <a:pPr>
              <a:defRPr/>
            </a:pPr>
            <a:fld id="{CACC5B8C-5739-4D28-8F03-E7058B68EE09}" type="slidenum">
              <a:rPr lang="en-US"/>
              <a:pPr>
                <a:defRPr/>
              </a:pPr>
              <a:t>‹#›</a:t>
            </a:fld>
            <a:endParaRPr lang="en-US" dirty="0"/>
          </a:p>
        </p:txBody>
      </p:sp>
    </p:spTree>
    <p:extLst>
      <p:ext uri="{BB962C8B-B14F-4D97-AF65-F5344CB8AC3E}">
        <p14:creationId xmlns:p14="http://schemas.microsoft.com/office/powerpoint/2010/main" val="320868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271044"/>
            <a:ext cx="2914650" cy="54129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271044"/>
            <a:ext cx="2914650" cy="54129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lvl1pPr>
              <a:defRPr/>
            </a:lvl1pPr>
          </a:lstStyle>
          <a:p>
            <a:pPr>
              <a:defRPr/>
            </a:pPr>
            <a:fld id="{F94A9B58-F06E-40F3-AB2B-F0827A5E529E}" type="datetimeFigureOut">
              <a:rPr lang="en-US"/>
              <a:pPr>
                <a:defRPr/>
              </a:pPr>
              <a:t>9/29/2023</a:t>
            </a:fld>
            <a:endParaRPr lang="en-US" dirty="0"/>
          </a:p>
        </p:txBody>
      </p:sp>
      <p:sp>
        <p:nvSpPr>
          <p:cNvPr id="6" name="Footer Placeholder 5"/>
          <p:cNvSpPr>
            <a:spLocks noGrp="1"/>
          </p:cNvSpPr>
          <p:nvPr>
            <p:ph type="ftr" sz="quarter" idx="11"/>
          </p:nvPr>
        </p:nvSpPr>
        <p:spPr/>
        <p:txBody>
          <a:bodyPr/>
          <a:lstStyle>
            <a:lvl1pPr>
              <a:defRPr/>
            </a:lvl1pPr>
          </a:lstStyle>
          <a:p>
            <a:pPr>
              <a:defRPr/>
            </a:pPr>
            <a:r>
              <a:rPr lang="ja-JP" altLang="en-US"/>
              <a:t>取扱注意　ふくしま応援企業ネットワーク関係者限り　ふくしま応援企業ネットワーク事務局　</a:t>
            </a:r>
            <a:r>
              <a:rPr lang="en-US" altLang="ja-JP"/>
              <a:t>2019.5</a:t>
            </a:r>
          </a:p>
        </p:txBody>
      </p:sp>
      <p:sp>
        <p:nvSpPr>
          <p:cNvPr id="7" name="Slide Number Placeholder 6"/>
          <p:cNvSpPr>
            <a:spLocks noGrp="1"/>
          </p:cNvSpPr>
          <p:nvPr>
            <p:ph type="sldNum" sz="quarter" idx="12"/>
          </p:nvPr>
        </p:nvSpPr>
        <p:spPr/>
        <p:txBody>
          <a:bodyPr/>
          <a:lstStyle>
            <a:lvl1pPr>
              <a:defRPr/>
            </a:lvl1pPr>
          </a:lstStyle>
          <a:p>
            <a:pPr>
              <a:defRPr/>
            </a:pPr>
            <a:fld id="{DF4F1581-543F-4A4E-85B1-20CEC45536F7}" type="slidenum">
              <a:rPr lang="en-US"/>
              <a:pPr>
                <a:defRPr/>
              </a:pPr>
              <a:t>‹#›</a:t>
            </a:fld>
            <a:endParaRPr lang="en-US" dirty="0"/>
          </a:p>
        </p:txBody>
      </p:sp>
    </p:spTree>
    <p:extLst>
      <p:ext uri="{BB962C8B-B14F-4D97-AF65-F5344CB8AC3E}">
        <p14:creationId xmlns:p14="http://schemas.microsoft.com/office/powerpoint/2010/main" val="2590844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454211"/>
            <a:ext cx="5915025" cy="1648976"/>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091336"/>
            <a:ext cx="2901255" cy="102493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116267"/>
            <a:ext cx="2901255" cy="45835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091336"/>
            <a:ext cx="2915543" cy="102493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116267"/>
            <a:ext cx="2915543" cy="45835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lvl1pPr>
              <a:defRPr/>
            </a:lvl1pPr>
          </a:lstStyle>
          <a:p>
            <a:pPr>
              <a:defRPr/>
            </a:pPr>
            <a:fld id="{1C677E20-A85D-42D7-8498-3C8C1E7B85D7}" type="datetimeFigureOut">
              <a:rPr lang="en-US"/>
              <a:pPr>
                <a:defRPr/>
              </a:pPr>
              <a:t>9/29/2023</a:t>
            </a:fld>
            <a:endParaRPr lang="en-US" dirty="0"/>
          </a:p>
        </p:txBody>
      </p:sp>
      <p:sp>
        <p:nvSpPr>
          <p:cNvPr id="8" name="Footer Placeholder 7"/>
          <p:cNvSpPr>
            <a:spLocks noGrp="1"/>
          </p:cNvSpPr>
          <p:nvPr>
            <p:ph type="ftr" sz="quarter" idx="11"/>
          </p:nvPr>
        </p:nvSpPr>
        <p:spPr/>
        <p:txBody>
          <a:bodyPr/>
          <a:lstStyle>
            <a:lvl1pPr>
              <a:defRPr/>
            </a:lvl1pPr>
          </a:lstStyle>
          <a:p>
            <a:pPr>
              <a:defRPr/>
            </a:pPr>
            <a:r>
              <a:rPr lang="ja-JP" altLang="en-US"/>
              <a:t>取扱注意　ふくしま応援企業ネットワーク関係者限り　ふくしま応援企業ネットワーク事務局　</a:t>
            </a:r>
            <a:r>
              <a:rPr lang="en-US" altLang="ja-JP"/>
              <a:t>2019.5</a:t>
            </a:r>
          </a:p>
        </p:txBody>
      </p:sp>
      <p:sp>
        <p:nvSpPr>
          <p:cNvPr id="9" name="Slide Number Placeholder 8"/>
          <p:cNvSpPr>
            <a:spLocks noGrp="1"/>
          </p:cNvSpPr>
          <p:nvPr>
            <p:ph type="sldNum" sz="quarter" idx="12"/>
          </p:nvPr>
        </p:nvSpPr>
        <p:spPr/>
        <p:txBody>
          <a:bodyPr/>
          <a:lstStyle>
            <a:lvl1pPr>
              <a:defRPr/>
            </a:lvl1pPr>
          </a:lstStyle>
          <a:p>
            <a:pPr>
              <a:defRPr/>
            </a:pPr>
            <a:fld id="{04B2A5ED-41F0-42DB-BD84-4CB3648EB97D}" type="slidenum">
              <a:rPr lang="en-US"/>
              <a:pPr>
                <a:defRPr/>
              </a:pPr>
              <a:t>‹#›</a:t>
            </a:fld>
            <a:endParaRPr lang="en-US" dirty="0"/>
          </a:p>
        </p:txBody>
      </p:sp>
    </p:spTree>
    <p:extLst>
      <p:ext uri="{BB962C8B-B14F-4D97-AF65-F5344CB8AC3E}">
        <p14:creationId xmlns:p14="http://schemas.microsoft.com/office/powerpoint/2010/main" val="2822796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lvl1pPr>
              <a:defRPr/>
            </a:lvl1pPr>
          </a:lstStyle>
          <a:p>
            <a:pPr>
              <a:defRPr/>
            </a:pPr>
            <a:fld id="{512F32CD-FD1E-46E7-829B-00D107F65DB9}" type="datetimeFigureOut">
              <a:rPr lang="en-US"/>
              <a:pPr>
                <a:defRPr/>
              </a:pPr>
              <a:t>9/29/2023</a:t>
            </a:fld>
            <a:endParaRPr lang="en-US" dirty="0"/>
          </a:p>
        </p:txBody>
      </p:sp>
      <p:sp>
        <p:nvSpPr>
          <p:cNvPr id="4" name="Footer Placeholder 3"/>
          <p:cNvSpPr>
            <a:spLocks noGrp="1"/>
          </p:cNvSpPr>
          <p:nvPr>
            <p:ph type="ftr" sz="quarter" idx="11"/>
          </p:nvPr>
        </p:nvSpPr>
        <p:spPr/>
        <p:txBody>
          <a:bodyPr/>
          <a:lstStyle>
            <a:lvl1pPr>
              <a:defRPr/>
            </a:lvl1pPr>
          </a:lstStyle>
          <a:p>
            <a:pPr>
              <a:defRPr/>
            </a:pPr>
            <a:r>
              <a:rPr lang="ja-JP" altLang="en-US"/>
              <a:t>取扱注意　ふくしま応援企業ネットワーク関係者限り　ふくしま応援企業ネットワーク事務局　</a:t>
            </a:r>
            <a:r>
              <a:rPr lang="en-US" altLang="ja-JP"/>
              <a:t>2019.5</a:t>
            </a:r>
          </a:p>
        </p:txBody>
      </p:sp>
      <p:sp>
        <p:nvSpPr>
          <p:cNvPr id="5" name="Slide Number Placeholder 4"/>
          <p:cNvSpPr>
            <a:spLocks noGrp="1"/>
          </p:cNvSpPr>
          <p:nvPr>
            <p:ph type="sldNum" sz="quarter" idx="12"/>
          </p:nvPr>
        </p:nvSpPr>
        <p:spPr/>
        <p:txBody>
          <a:bodyPr/>
          <a:lstStyle>
            <a:lvl1pPr>
              <a:defRPr/>
            </a:lvl1pPr>
          </a:lstStyle>
          <a:p>
            <a:pPr>
              <a:defRPr/>
            </a:pPr>
            <a:fld id="{BE915151-F30F-4658-945E-2F0C4D390678}" type="slidenum">
              <a:rPr lang="en-US"/>
              <a:pPr>
                <a:defRPr/>
              </a:pPr>
              <a:t>‹#›</a:t>
            </a:fld>
            <a:endParaRPr lang="en-US" dirty="0"/>
          </a:p>
        </p:txBody>
      </p:sp>
    </p:spTree>
    <p:extLst>
      <p:ext uri="{BB962C8B-B14F-4D97-AF65-F5344CB8AC3E}">
        <p14:creationId xmlns:p14="http://schemas.microsoft.com/office/powerpoint/2010/main" val="3774917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86FD404-AB59-4E2D-B48D-30BE2E0D06BA}" type="datetimeFigureOut">
              <a:rPr lang="en-US"/>
              <a:pPr>
                <a:defRPr/>
              </a:pPr>
              <a:t>9/29/2023</a:t>
            </a:fld>
            <a:endParaRPr lang="en-US" dirty="0"/>
          </a:p>
        </p:txBody>
      </p:sp>
      <p:sp>
        <p:nvSpPr>
          <p:cNvPr id="3" name="Footer Placeholder 2"/>
          <p:cNvSpPr>
            <a:spLocks noGrp="1"/>
          </p:cNvSpPr>
          <p:nvPr>
            <p:ph type="ftr" sz="quarter" idx="11"/>
          </p:nvPr>
        </p:nvSpPr>
        <p:spPr/>
        <p:txBody>
          <a:bodyPr/>
          <a:lstStyle>
            <a:lvl1pPr>
              <a:defRPr/>
            </a:lvl1pPr>
          </a:lstStyle>
          <a:p>
            <a:pPr>
              <a:defRPr/>
            </a:pPr>
            <a:r>
              <a:rPr lang="ja-JP" altLang="en-US"/>
              <a:t>取扱注意　ふくしま応援企業ネットワーク関係者限り　ふくしま応援企業ネットワーク事務局　</a:t>
            </a:r>
            <a:r>
              <a:rPr lang="en-US" altLang="ja-JP"/>
              <a:t>2019.5</a:t>
            </a:r>
          </a:p>
        </p:txBody>
      </p:sp>
      <p:sp>
        <p:nvSpPr>
          <p:cNvPr id="4" name="Slide Number Placeholder 3"/>
          <p:cNvSpPr>
            <a:spLocks noGrp="1"/>
          </p:cNvSpPr>
          <p:nvPr>
            <p:ph type="sldNum" sz="quarter" idx="12"/>
          </p:nvPr>
        </p:nvSpPr>
        <p:spPr/>
        <p:txBody>
          <a:bodyPr/>
          <a:lstStyle>
            <a:lvl1pPr>
              <a:defRPr/>
            </a:lvl1pPr>
          </a:lstStyle>
          <a:p>
            <a:pPr>
              <a:defRPr/>
            </a:pPr>
            <a:fld id="{4BBCA05E-A6F2-4473-9226-49218B09727C}" type="slidenum">
              <a:rPr lang="en-US"/>
              <a:pPr>
                <a:defRPr/>
              </a:pPr>
              <a:t>‹#›</a:t>
            </a:fld>
            <a:endParaRPr lang="en-US" dirty="0"/>
          </a:p>
        </p:txBody>
      </p:sp>
    </p:spTree>
    <p:extLst>
      <p:ext uri="{BB962C8B-B14F-4D97-AF65-F5344CB8AC3E}">
        <p14:creationId xmlns:p14="http://schemas.microsoft.com/office/powerpoint/2010/main" val="2789353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568748"/>
            <a:ext cx="2211884" cy="1990619"/>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228340"/>
            <a:ext cx="3471863" cy="606269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559367"/>
            <a:ext cx="2211884" cy="474154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a:defRPr/>
            </a:lvl1pPr>
          </a:lstStyle>
          <a:p>
            <a:pPr>
              <a:defRPr/>
            </a:pPr>
            <a:fld id="{3A553A59-7015-47DD-B87D-C2F4F4DC1856}" type="datetimeFigureOut">
              <a:rPr lang="en-US"/>
              <a:pPr>
                <a:defRPr/>
              </a:pPr>
              <a:t>9/29/2023</a:t>
            </a:fld>
            <a:endParaRPr lang="en-US" dirty="0"/>
          </a:p>
        </p:txBody>
      </p:sp>
      <p:sp>
        <p:nvSpPr>
          <p:cNvPr id="6" name="Footer Placeholder 5"/>
          <p:cNvSpPr>
            <a:spLocks noGrp="1"/>
          </p:cNvSpPr>
          <p:nvPr>
            <p:ph type="ftr" sz="quarter" idx="11"/>
          </p:nvPr>
        </p:nvSpPr>
        <p:spPr/>
        <p:txBody>
          <a:bodyPr/>
          <a:lstStyle>
            <a:lvl1pPr>
              <a:defRPr/>
            </a:lvl1pPr>
          </a:lstStyle>
          <a:p>
            <a:pPr>
              <a:defRPr/>
            </a:pPr>
            <a:r>
              <a:rPr lang="ja-JP" altLang="en-US"/>
              <a:t>取扱注意　ふくしま応援企業ネットワーク関係者限り　ふくしま応援企業ネットワーク事務局　</a:t>
            </a:r>
            <a:r>
              <a:rPr lang="en-US" altLang="ja-JP"/>
              <a:t>2019.5</a:t>
            </a:r>
          </a:p>
        </p:txBody>
      </p:sp>
      <p:sp>
        <p:nvSpPr>
          <p:cNvPr id="7" name="Slide Number Placeholder 6"/>
          <p:cNvSpPr>
            <a:spLocks noGrp="1"/>
          </p:cNvSpPr>
          <p:nvPr>
            <p:ph type="sldNum" sz="quarter" idx="12"/>
          </p:nvPr>
        </p:nvSpPr>
        <p:spPr/>
        <p:txBody>
          <a:bodyPr/>
          <a:lstStyle>
            <a:lvl1pPr>
              <a:defRPr/>
            </a:lvl1pPr>
          </a:lstStyle>
          <a:p>
            <a:pPr>
              <a:defRPr/>
            </a:pPr>
            <a:fld id="{5941D3A6-8C31-45C5-89CA-1A94971DE0E0}" type="slidenum">
              <a:rPr lang="en-US"/>
              <a:pPr>
                <a:defRPr/>
              </a:pPr>
              <a:t>‹#›</a:t>
            </a:fld>
            <a:endParaRPr lang="en-US" dirty="0"/>
          </a:p>
        </p:txBody>
      </p:sp>
    </p:spTree>
    <p:extLst>
      <p:ext uri="{BB962C8B-B14F-4D97-AF65-F5344CB8AC3E}">
        <p14:creationId xmlns:p14="http://schemas.microsoft.com/office/powerpoint/2010/main" val="3299396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568748"/>
            <a:ext cx="2211884" cy="1990619"/>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228340"/>
            <a:ext cx="3471863" cy="606269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472381" y="2559367"/>
            <a:ext cx="2211884" cy="474154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a:defRPr/>
            </a:lvl1pPr>
          </a:lstStyle>
          <a:p>
            <a:pPr>
              <a:defRPr/>
            </a:pPr>
            <a:fld id="{EC12E911-D8A2-4620-A433-C71B831A19FB}" type="datetimeFigureOut">
              <a:rPr lang="en-US"/>
              <a:pPr>
                <a:defRPr/>
              </a:pPr>
              <a:t>9/29/2023</a:t>
            </a:fld>
            <a:endParaRPr lang="en-US" dirty="0"/>
          </a:p>
        </p:txBody>
      </p:sp>
      <p:sp>
        <p:nvSpPr>
          <p:cNvPr id="6" name="Footer Placeholder 5"/>
          <p:cNvSpPr>
            <a:spLocks noGrp="1"/>
          </p:cNvSpPr>
          <p:nvPr>
            <p:ph type="ftr" sz="quarter" idx="11"/>
          </p:nvPr>
        </p:nvSpPr>
        <p:spPr/>
        <p:txBody>
          <a:bodyPr/>
          <a:lstStyle>
            <a:lvl1pPr>
              <a:defRPr/>
            </a:lvl1pPr>
          </a:lstStyle>
          <a:p>
            <a:pPr>
              <a:defRPr/>
            </a:pPr>
            <a:r>
              <a:rPr lang="ja-JP" altLang="en-US"/>
              <a:t>取扱注意　ふくしま応援企業ネットワーク関係者限り　ふくしま応援企業ネットワーク事務局　</a:t>
            </a:r>
            <a:r>
              <a:rPr lang="en-US" altLang="ja-JP"/>
              <a:t>2019.5</a:t>
            </a:r>
          </a:p>
        </p:txBody>
      </p:sp>
      <p:sp>
        <p:nvSpPr>
          <p:cNvPr id="7" name="Slide Number Placeholder 6"/>
          <p:cNvSpPr>
            <a:spLocks noGrp="1"/>
          </p:cNvSpPr>
          <p:nvPr>
            <p:ph type="sldNum" sz="quarter" idx="12"/>
          </p:nvPr>
        </p:nvSpPr>
        <p:spPr/>
        <p:txBody>
          <a:bodyPr/>
          <a:lstStyle>
            <a:lvl1pPr>
              <a:defRPr/>
            </a:lvl1pPr>
          </a:lstStyle>
          <a:p>
            <a:pPr>
              <a:defRPr/>
            </a:pPr>
            <a:fld id="{52073252-EF41-425C-ABA4-A5DEEC0D3D56}" type="slidenum">
              <a:rPr lang="en-US"/>
              <a:pPr>
                <a:defRPr/>
              </a:pPr>
              <a:t>‹#›</a:t>
            </a:fld>
            <a:endParaRPr lang="en-US" dirty="0"/>
          </a:p>
        </p:txBody>
      </p:sp>
    </p:spTree>
    <p:extLst>
      <p:ext uri="{BB962C8B-B14F-4D97-AF65-F5344CB8AC3E}">
        <p14:creationId xmlns:p14="http://schemas.microsoft.com/office/powerpoint/2010/main" val="4158122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71488" y="454025"/>
            <a:ext cx="5915025"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ltLang="ja-JP"/>
          </a:p>
        </p:txBody>
      </p:sp>
      <p:sp>
        <p:nvSpPr>
          <p:cNvPr id="1027" name="Text Placeholder 2"/>
          <p:cNvSpPr>
            <a:spLocks noGrp="1"/>
          </p:cNvSpPr>
          <p:nvPr>
            <p:ph type="body" idx="1"/>
          </p:nvPr>
        </p:nvSpPr>
        <p:spPr bwMode="auto">
          <a:xfrm>
            <a:off x="471488" y="2271713"/>
            <a:ext cx="5915025"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p:cNvSpPr>
            <a:spLocks noGrp="1"/>
          </p:cNvSpPr>
          <p:nvPr>
            <p:ph type="dt" sz="half" idx="2"/>
          </p:nvPr>
        </p:nvSpPr>
        <p:spPr>
          <a:xfrm>
            <a:off x="471488" y="7907338"/>
            <a:ext cx="1543050" cy="4540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423AEBE7-DA68-4C70-B9D3-FAA70AC7E334}" type="datetimeFigureOut">
              <a:rPr lang="en-US"/>
              <a:pPr>
                <a:defRPr/>
              </a:pPr>
              <a:t>9/29/2023</a:t>
            </a:fld>
            <a:endParaRPr lang="en-US" dirty="0"/>
          </a:p>
        </p:txBody>
      </p:sp>
      <p:sp>
        <p:nvSpPr>
          <p:cNvPr id="5" name="Footer Placeholder 4"/>
          <p:cNvSpPr>
            <a:spLocks noGrp="1"/>
          </p:cNvSpPr>
          <p:nvPr>
            <p:ph type="ftr" sz="quarter" idx="3"/>
          </p:nvPr>
        </p:nvSpPr>
        <p:spPr>
          <a:xfrm>
            <a:off x="2271713" y="7907338"/>
            <a:ext cx="2314575" cy="4540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ja-JP" altLang="en-US"/>
              <a:t>取扱注意　ふくしま応援企業ネットワーク関係者限り　ふくしま応援企業ネットワーク事務局　</a:t>
            </a:r>
            <a:r>
              <a:rPr lang="en-US" altLang="ja-JP"/>
              <a:t>2019.5</a:t>
            </a:r>
          </a:p>
        </p:txBody>
      </p:sp>
      <p:sp>
        <p:nvSpPr>
          <p:cNvPr id="6" name="Slide Number Placeholder 5"/>
          <p:cNvSpPr>
            <a:spLocks noGrp="1"/>
          </p:cNvSpPr>
          <p:nvPr>
            <p:ph type="sldNum" sz="quarter" idx="4"/>
          </p:nvPr>
        </p:nvSpPr>
        <p:spPr>
          <a:xfrm>
            <a:off x="4843463" y="7907338"/>
            <a:ext cx="1543050" cy="4540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B39582D-C2E4-4D44-9074-BBEFE66F76E3}"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6840" r:id="rId1"/>
    <p:sldLayoutId id="2147486841" r:id="rId2"/>
    <p:sldLayoutId id="2147486842" r:id="rId3"/>
    <p:sldLayoutId id="2147486843" r:id="rId4"/>
    <p:sldLayoutId id="2147486844" r:id="rId5"/>
    <p:sldLayoutId id="2147486845" r:id="rId6"/>
    <p:sldLayoutId id="2147486846" r:id="rId7"/>
    <p:sldLayoutId id="2147486847" r:id="rId8"/>
    <p:sldLayoutId id="2147486848" r:id="rId9"/>
    <p:sldLayoutId id="2147486849" r:id="rId10"/>
    <p:sldLayoutId id="2147486850" r:id="rId11"/>
  </p:sldLayoutIdLst>
  <p:hf hdr="0" dt="0"/>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2"/>
          <p:cNvSpPr>
            <a:spLocks noChangeArrowheads="1"/>
          </p:cNvSpPr>
          <p:nvPr/>
        </p:nvSpPr>
        <p:spPr bwMode="auto">
          <a:xfrm>
            <a:off x="-15875" y="1688035"/>
            <a:ext cx="6858000" cy="640483"/>
          </a:xfrm>
          <a:prstGeom prst="rect">
            <a:avLst/>
          </a:prstGeom>
          <a:solidFill>
            <a:schemeClr val="bg1">
              <a:lumMod val="95000"/>
            </a:schemeClr>
          </a:solidFill>
          <a:ln>
            <a:noFill/>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a:spcBef>
                <a:spcPct val="20000"/>
              </a:spcBef>
              <a:buClr>
                <a:schemeClr val="bg2"/>
              </a:buClr>
              <a:buSzPct val="75000"/>
              <a:buFont typeface="Wingdings" panose="05000000000000000000" pitchFamily="2" charset="2"/>
              <a:buNone/>
              <a:defRPr/>
            </a:pP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◆定時総会　</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13:40</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14:00</a:t>
            </a:r>
          </a:p>
          <a:p>
            <a:pPr algn="just">
              <a:spcBef>
                <a:spcPct val="20000"/>
              </a:spcBef>
              <a:buClr>
                <a:schemeClr val="bg2"/>
              </a:buClr>
              <a:buSzPct val="75000"/>
              <a:buFont typeface="Wingdings" panose="05000000000000000000" pitchFamily="2" charset="2"/>
              <a:buNone/>
              <a:defRPr/>
            </a:pPr>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　・ナショナルトレーニングセンター「 </a:t>
            </a:r>
            <a:r>
              <a:rPr lang="en-US" altLang="ja-JP"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J </a:t>
            </a:r>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ヴィレッジ 」 Ｊ ヴィレッジ ホール</a:t>
            </a:r>
            <a:endParaRPr lang="en-US" altLang="ja-JP"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endParaRPr>
          </a:p>
          <a:p>
            <a:pPr algn="just">
              <a:spcBef>
                <a:spcPct val="20000"/>
              </a:spcBef>
              <a:buClr>
                <a:schemeClr val="bg2"/>
              </a:buClr>
              <a:buSzPct val="75000"/>
              <a:buFont typeface="Wingdings" panose="05000000000000000000" pitchFamily="2" charset="2"/>
              <a:buNone/>
              <a:defRPr/>
            </a:pPr>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　</a:t>
            </a:r>
          </a:p>
          <a:p>
            <a:pPr algn="just">
              <a:spcBef>
                <a:spcPct val="20000"/>
              </a:spcBef>
              <a:buClr>
                <a:schemeClr val="bg2"/>
              </a:buClr>
              <a:buSzPct val="75000"/>
              <a:buFont typeface="Wingdings" panose="05000000000000000000" pitchFamily="2" charset="2"/>
              <a:buNone/>
              <a:defRPr/>
            </a:pPr>
            <a:endParaRPr lang="en-US" altLang="ja-JP" sz="1400" b="1" dirty="0">
              <a:latin typeface="Meiryo UI" panose="020B0604030504040204" pitchFamily="50" charset="-128"/>
              <a:ea typeface="Meiryo UI" panose="020B0604030504040204" pitchFamily="50" charset="-128"/>
              <a:cs typeface="Microsoft Himalaya" panose="01010100010101010101" pitchFamily="2" charset="0"/>
            </a:endParaRPr>
          </a:p>
          <a:p>
            <a:pPr>
              <a:defRPr/>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pPr>
              <a:defRPr/>
            </a:pPr>
            <a:endParaRPr lang="en-US" altLang="ja-JP" sz="1400"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a:p>
            <a:pPr>
              <a:defRPr/>
            </a:pPr>
            <a:endParaRPr lang="en-US" altLang="ja-JP" sz="1400" dirty="0">
              <a:latin typeface="Meiryo UI" panose="020B0604030504040204" pitchFamily="50" charset="-128"/>
              <a:ea typeface="Meiryo UI" panose="020B0604030504040204" pitchFamily="50" charset="-128"/>
            </a:endParaRPr>
          </a:p>
          <a:p>
            <a:pPr>
              <a:defRPr/>
            </a:pPr>
            <a:endParaRPr lang="en-US" altLang="ja-JP" sz="1400" b="1" dirty="0">
              <a:latin typeface="Meiryo UI" panose="020B0604030504040204" pitchFamily="50" charset="-128"/>
              <a:ea typeface="Meiryo UI" panose="020B0604030504040204" pitchFamily="50" charset="-128"/>
            </a:endParaRPr>
          </a:p>
        </p:txBody>
      </p:sp>
      <p:sp>
        <p:nvSpPr>
          <p:cNvPr id="15365" name="正方形/長方形 1"/>
          <p:cNvSpPr>
            <a:spLocks noChangeArrowheads="1"/>
          </p:cNvSpPr>
          <p:nvPr/>
        </p:nvSpPr>
        <p:spPr bwMode="auto">
          <a:xfrm>
            <a:off x="0" y="593366"/>
            <a:ext cx="6858000" cy="1077218"/>
          </a:xfrm>
          <a:prstGeom prst="rect">
            <a:avLst/>
          </a:prstGeom>
          <a:solidFill>
            <a:schemeClr val="bg1">
              <a:lumMod val="85000"/>
            </a:schemeClr>
          </a:solidFill>
          <a:ln>
            <a:noFill/>
          </a:ln>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buFont typeface="Wingdings" panose="05000000000000000000" pitchFamily="2" charset="2"/>
              <a:buNone/>
              <a:defRPr/>
            </a:pP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定時総会・フォーラム・レセプション</a:t>
            </a: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a:t>
            </a:r>
          </a:p>
          <a:p>
            <a:pPr>
              <a:buFont typeface="Wingdings" panose="05000000000000000000" pitchFamily="2" charset="2"/>
              <a:buNone/>
              <a:defRPr/>
            </a:pP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参加企業：　正会員：</a:t>
            </a: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42</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社　準会員：</a:t>
            </a: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12</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社　</a:t>
            </a: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83</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名の参加者</a:t>
            </a: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事務局</a:t>
            </a: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6</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名</a:t>
            </a: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a:t>
            </a:r>
          </a:p>
          <a:p>
            <a:pPr>
              <a:buFont typeface="Wingdings" panose="05000000000000000000" pitchFamily="2" charset="2"/>
              <a:buNone/>
              <a:defRPr/>
            </a:pP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◆開催日時：</a:t>
            </a: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2023</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年</a:t>
            </a: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9</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11</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日（月）</a:t>
            </a: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13</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時</a:t>
            </a: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40</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分～</a:t>
            </a: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17</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時</a:t>
            </a: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30</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分</a:t>
            </a:r>
            <a:endParaRPr lang="en-US" altLang="ja-JP" sz="1600" dirty="0">
              <a:latin typeface="Meiryo UI" panose="020B0604030504040204" pitchFamily="50" charset="-128"/>
              <a:ea typeface="Meiryo UI" panose="020B0604030504040204" pitchFamily="50" charset="-128"/>
              <a:cs typeface="Times New Roman" panose="02020603050405020304" pitchFamily="18" charset="0"/>
            </a:endParaRPr>
          </a:p>
          <a:p>
            <a:pPr>
              <a:buFont typeface="Wingdings" panose="05000000000000000000" pitchFamily="2" charset="2"/>
              <a:buNone/>
              <a:defRPr/>
            </a:pP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◆視察場所：Ｊヴィレッジホール・Ｊヴィレッジ施設</a:t>
            </a:r>
            <a:endParaRPr lang="en-US" altLang="ja-JP" sz="16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364" name="テキスト ボックス 2"/>
          <p:cNvSpPr txBox="1">
            <a:spLocks noChangeArrowheads="1"/>
          </p:cNvSpPr>
          <p:nvPr/>
        </p:nvSpPr>
        <p:spPr bwMode="auto">
          <a:xfrm>
            <a:off x="477550" y="150204"/>
            <a:ext cx="5903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b="1" dirty="0">
                <a:latin typeface="Meiryo UI" panose="020B0604030504040204" pitchFamily="50" charset="-128"/>
                <a:ea typeface="Meiryo UI" panose="020B0604030504040204" pitchFamily="50" charset="-128"/>
              </a:rPr>
              <a:t>ふくしま応援企業ＮＷ「定時総会・視察会</a:t>
            </a:r>
            <a:r>
              <a:rPr lang="ja-JP" altLang="en-US" sz="1600" b="1" dirty="0">
                <a:latin typeface="Meiryo UI" panose="020B0604030504040204" pitchFamily="50" charset="-128"/>
                <a:ea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について</a:t>
            </a:r>
            <a:endParaRPr lang="ja-JP" altLang="en-US" sz="1600" b="1" dirty="0">
              <a:latin typeface="Meiryo UI" panose="020B0604030504040204" pitchFamily="50" charset="-128"/>
              <a:ea typeface="Meiryo UI" panose="020B0604030504040204" pitchFamily="50" charset="-128"/>
            </a:endParaRPr>
          </a:p>
        </p:txBody>
      </p:sp>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325" y="7938"/>
            <a:ext cx="939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634" y="3191699"/>
            <a:ext cx="1500635" cy="1125476"/>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6893" y="3191699"/>
            <a:ext cx="1528220" cy="1146165"/>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9158" y="3176386"/>
            <a:ext cx="1541468" cy="1156101"/>
          </a:xfrm>
          <a:prstGeom prst="rect">
            <a:avLst/>
          </a:prstGeom>
        </p:spPr>
      </p:pic>
      <p:sp>
        <p:nvSpPr>
          <p:cNvPr id="24" name="テキスト ボックス 20"/>
          <p:cNvSpPr txBox="1">
            <a:spLocks noChangeArrowheads="1"/>
          </p:cNvSpPr>
          <p:nvPr/>
        </p:nvSpPr>
        <p:spPr bwMode="auto">
          <a:xfrm>
            <a:off x="2046243" y="2386050"/>
            <a:ext cx="2557758" cy="276999"/>
          </a:xfrm>
          <a:prstGeom prst="rect">
            <a:avLst/>
          </a:prstGeom>
          <a:solidFill>
            <a:schemeClr val="accent4">
              <a:lumMod val="20000"/>
              <a:lumOff val="80000"/>
            </a:schemeClr>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1200" b="1" dirty="0">
                <a:latin typeface="Meiryo UI" panose="020B0604030504040204" pitchFamily="50" charset="-128"/>
                <a:ea typeface="Meiryo UI" panose="020B0604030504040204" pitchFamily="50" charset="-128"/>
              </a:rPr>
              <a:t>定時総会</a:t>
            </a:r>
          </a:p>
        </p:txBody>
      </p:sp>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8490" y="7047547"/>
            <a:ext cx="1521937" cy="1141453"/>
          </a:xfrm>
          <a:prstGeom prst="rect">
            <a:avLst/>
          </a:prstGeom>
        </p:spPr>
      </p:pic>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1068" y="7047547"/>
            <a:ext cx="1521936" cy="1141453"/>
          </a:xfrm>
          <a:prstGeom prst="rect">
            <a:avLst/>
          </a:prstGeom>
        </p:spPr>
      </p:pic>
      <p:sp>
        <p:nvSpPr>
          <p:cNvPr id="36" name="テキスト ボックス 20"/>
          <p:cNvSpPr txBox="1">
            <a:spLocks noChangeArrowheads="1"/>
          </p:cNvSpPr>
          <p:nvPr/>
        </p:nvSpPr>
        <p:spPr bwMode="auto">
          <a:xfrm>
            <a:off x="1882894" y="4965743"/>
            <a:ext cx="2884455" cy="276999"/>
          </a:xfrm>
          <a:prstGeom prst="rect">
            <a:avLst/>
          </a:prstGeom>
          <a:solidFill>
            <a:schemeClr val="accent4">
              <a:lumMod val="20000"/>
              <a:lumOff val="80000"/>
            </a:schemeClr>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1200" b="1" dirty="0"/>
              <a:t>フォーラム「</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第一部　情報連絡会」</a:t>
            </a:r>
            <a:endParaRPr lang="ja-JP" altLang="en-US" sz="1200" b="1" dirty="0"/>
          </a:p>
        </p:txBody>
      </p:sp>
      <p:sp>
        <p:nvSpPr>
          <p:cNvPr id="37" name="正方形/長方形 2"/>
          <p:cNvSpPr>
            <a:spLocks noChangeArrowheads="1"/>
          </p:cNvSpPr>
          <p:nvPr/>
        </p:nvSpPr>
        <p:spPr bwMode="auto">
          <a:xfrm>
            <a:off x="0" y="4368724"/>
            <a:ext cx="6858000" cy="579976"/>
          </a:xfrm>
          <a:prstGeom prst="rect">
            <a:avLst/>
          </a:prstGeom>
          <a:solidFill>
            <a:schemeClr val="bg1">
              <a:lumMod val="95000"/>
            </a:schemeClr>
          </a:solidFill>
          <a:ln>
            <a:noFill/>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a:spcBef>
                <a:spcPct val="20000"/>
              </a:spcBef>
              <a:buClr>
                <a:schemeClr val="bg2"/>
              </a:buClr>
              <a:buSzPct val="75000"/>
              <a:buFont typeface="Wingdings" panose="05000000000000000000" pitchFamily="2" charset="2"/>
              <a:buNone/>
              <a:defRPr/>
            </a:pP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◆フォーラム</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第一部</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情報連絡会　</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14:00</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a:t>
            </a:r>
            <a:r>
              <a:rPr lang="en-US" altLang="ja-JP" sz="16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15:00</a:t>
            </a:r>
            <a:endPar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endParaRPr>
          </a:p>
          <a:p>
            <a:pPr algn="just">
              <a:spcBef>
                <a:spcPct val="20000"/>
              </a:spcBef>
              <a:buClr>
                <a:schemeClr val="bg2"/>
              </a:buClr>
              <a:buSzPct val="75000"/>
              <a:buFont typeface="Wingdings" panose="05000000000000000000" pitchFamily="2" charset="2"/>
              <a:buNone/>
              <a:defRPr/>
            </a:pPr>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　・ナショナルトレーニングセンター「 </a:t>
            </a:r>
            <a:r>
              <a:rPr lang="en-US" altLang="ja-JP"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J </a:t>
            </a:r>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ヴィレッジ 」 Ｊ ヴィレッジ ホール他</a:t>
            </a:r>
            <a:endParaRPr lang="en-US" altLang="ja-JP" sz="1400" b="1" dirty="0">
              <a:latin typeface="Meiryo UI" panose="020B0604030504040204" pitchFamily="50" charset="-128"/>
              <a:ea typeface="Meiryo UI" panose="020B0604030504040204" pitchFamily="50" charset="-128"/>
            </a:endParaRPr>
          </a:p>
        </p:txBody>
      </p:sp>
      <p:pic>
        <p:nvPicPr>
          <p:cNvPr id="20" name="図 19"/>
          <p:cNvPicPr>
            <a:picLocks noChangeAspect="1"/>
          </p:cNvPicPr>
          <p:nvPr/>
        </p:nvPicPr>
        <p:blipFill rotWithShape="1">
          <a:blip r:embed="rId9">
            <a:extLst>
              <a:ext uri="{28A0092B-C50C-407E-A947-70E740481C1C}">
                <a14:useLocalDpi xmlns:a14="http://schemas.microsoft.com/office/drawing/2010/main" val="0"/>
              </a:ext>
            </a:extLst>
          </a:blip>
          <a:srcRect t="9445"/>
          <a:stretch/>
        </p:blipFill>
        <p:spPr>
          <a:xfrm>
            <a:off x="3456737" y="3186149"/>
            <a:ext cx="1535172" cy="1147523"/>
          </a:xfrm>
          <a:prstGeom prst="rect">
            <a:avLst/>
          </a:prstGeom>
        </p:spPr>
      </p:pic>
      <p:grpSp>
        <p:nvGrpSpPr>
          <p:cNvPr id="12" name="グループ化 11"/>
          <p:cNvGrpSpPr/>
          <p:nvPr/>
        </p:nvGrpSpPr>
        <p:grpSpPr>
          <a:xfrm>
            <a:off x="1771190" y="5272731"/>
            <a:ext cx="4803468" cy="1155349"/>
            <a:chOff x="1784688" y="5558539"/>
            <a:chExt cx="4803468" cy="1155349"/>
          </a:xfrm>
        </p:grpSpPr>
        <p:pic>
          <p:nvPicPr>
            <p:cNvPr id="8" name="図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29000" y="5572436"/>
              <a:ext cx="1521936" cy="1141452"/>
            </a:xfrm>
            <a:prstGeom prst="rect">
              <a:avLst/>
            </a:prstGeom>
          </p:spPr>
        </p:pic>
        <p:pic>
          <p:nvPicPr>
            <p:cNvPr id="9" name="図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52984" y="5558539"/>
              <a:ext cx="1535172" cy="1151378"/>
            </a:xfrm>
            <a:prstGeom prst="rect">
              <a:avLst/>
            </a:prstGeom>
          </p:spPr>
        </p:pic>
        <p:pic>
          <p:nvPicPr>
            <p:cNvPr id="7" name="図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84688" y="5558539"/>
              <a:ext cx="1535170" cy="1151378"/>
            </a:xfrm>
            <a:prstGeom prst="rect">
              <a:avLst/>
            </a:prstGeom>
          </p:spPr>
        </p:pic>
      </p:grpSp>
      <p:sp>
        <p:nvSpPr>
          <p:cNvPr id="22" name="正方形/長方形 21"/>
          <p:cNvSpPr/>
          <p:nvPr/>
        </p:nvSpPr>
        <p:spPr>
          <a:xfrm>
            <a:off x="309716" y="5155695"/>
            <a:ext cx="1478774" cy="123928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200" dirty="0"/>
              <a:t>福島県</a:t>
            </a:r>
          </a:p>
          <a:p>
            <a:pPr algn="ctr"/>
            <a:r>
              <a:rPr kumimoji="1" lang="ja-JP" altLang="en-US" sz="1200" dirty="0"/>
              <a:t>■</a:t>
            </a:r>
            <a:r>
              <a:rPr lang="en-US" altLang="ja-JP" sz="1200" dirty="0"/>
              <a:t>”</a:t>
            </a:r>
            <a:r>
              <a:rPr lang="ja-JP" altLang="en-US" sz="1200" dirty="0"/>
              <a:t>ふくしま</a:t>
            </a:r>
            <a:r>
              <a:rPr lang="en-US" altLang="ja-JP" sz="1200" dirty="0"/>
              <a:t>”</a:t>
            </a:r>
            <a:r>
              <a:rPr lang="ja-JP" altLang="en-US" sz="1200" dirty="0"/>
              <a:t>の今■</a:t>
            </a:r>
          </a:p>
          <a:p>
            <a:pPr algn="ctr"/>
            <a:r>
              <a:rPr kumimoji="1" lang="ja-JP" altLang="en-US" sz="1200" dirty="0"/>
              <a:t>スライドを使って</a:t>
            </a:r>
          </a:p>
          <a:p>
            <a:pPr algn="ctr"/>
            <a:r>
              <a:rPr kumimoji="1" lang="ja-JP" altLang="en-US" sz="1200" dirty="0" smtClean="0"/>
              <a:t>佐藤安彦政策監</a:t>
            </a:r>
          </a:p>
          <a:p>
            <a:pPr algn="ctr"/>
            <a:r>
              <a:rPr kumimoji="1" lang="ja-JP" altLang="en-US" sz="1200" dirty="0" smtClean="0"/>
              <a:t>より</a:t>
            </a:r>
            <a:r>
              <a:rPr kumimoji="1" lang="ja-JP" altLang="en-US" sz="1200" dirty="0"/>
              <a:t>ご説明いただく</a:t>
            </a:r>
          </a:p>
        </p:txBody>
      </p:sp>
      <p:pic>
        <p:nvPicPr>
          <p:cNvPr id="10" name="図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09229" y="7055492"/>
            <a:ext cx="1521937" cy="1141453"/>
          </a:xfrm>
          <a:prstGeom prst="rect">
            <a:avLst/>
          </a:prstGeom>
        </p:spPr>
      </p:pic>
      <p:sp>
        <p:nvSpPr>
          <p:cNvPr id="23" name="正方形/長方形 22"/>
          <p:cNvSpPr/>
          <p:nvPr/>
        </p:nvSpPr>
        <p:spPr>
          <a:xfrm>
            <a:off x="294815" y="6512017"/>
            <a:ext cx="6147487" cy="41849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200" dirty="0"/>
              <a:t>東京電力ＨＤ</a:t>
            </a:r>
          </a:p>
          <a:p>
            <a:pPr algn="ctr"/>
            <a:r>
              <a:rPr kumimoji="1" lang="ja-JP" altLang="en-US" sz="1200" dirty="0"/>
              <a:t>■</a:t>
            </a:r>
            <a:r>
              <a:rPr lang="ja-JP" altLang="en-US" sz="1200" dirty="0"/>
              <a:t>福島第一原子力発電所の廃炉に向けた取り組みについて■</a:t>
            </a:r>
            <a:endParaRPr kumimoji="1" lang="ja-JP" altLang="en-US" sz="1200" dirty="0"/>
          </a:p>
        </p:txBody>
      </p:sp>
      <p:sp>
        <p:nvSpPr>
          <p:cNvPr id="25" name="正方形/長方形 24"/>
          <p:cNvSpPr/>
          <p:nvPr/>
        </p:nvSpPr>
        <p:spPr>
          <a:xfrm>
            <a:off x="248788" y="7025839"/>
            <a:ext cx="1478774" cy="123928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200" dirty="0"/>
              <a:t>阿部　俊一バイスプレジデントにて、</a:t>
            </a:r>
          </a:p>
          <a:p>
            <a:pPr algn="ctr"/>
            <a:r>
              <a:rPr lang="ja-JP" altLang="en-US" sz="1200" dirty="0"/>
              <a:t>様々な取り組みをご説明いただく</a:t>
            </a:r>
            <a:endParaRPr kumimoji="1" lang="ja-JP" altLang="en-US" sz="1200" dirty="0"/>
          </a:p>
        </p:txBody>
      </p:sp>
      <p:sp>
        <p:nvSpPr>
          <p:cNvPr id="26" name="正方形/長方形 25"/>
          <p:cNvSpPr/>
          <p:nvPr/>
        </p:nvSpPr>
        <p:spPr>
          <a:xfrm>
            <a:off x="412396" y="2707003"/>
            <a:ext cx="6147487" cy="41849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200" dirty="0" smtClean="0"/>
              <a:t>■第５号議案　役員選任について■</a:t>
            </a:r>
          </a:p>
          <a:p>
            <a:pPr algn="ctr"/>
            <a:r>
              <a:rPr lang="ja-JP" altLang="en-US" sz="1200" dirty="0" smtClean="0"/>
              <a:t>現役員全員の再任が可決されました。</a:t>
            </a:r>
            <a:endParaRPr lang="ja-JP" altLang="en-US" sz="1200"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正方形/長方形 2"/>
          <p:cNvSpPr>
            <a:spLocks noChangeArrowheads="1"/>
          </p:cNvSpPr>
          <p:nvPr/>
        </p:nvSpPr>
        <p:spPr bwMode="auto">
          <a:xfrm>
            <a:off x="6270" y="305172"/>
            <a:ext cx="6858000" cy="601103"/>
          </a:xfrm>
          <a:prstGeom prst="rect">
            <a:avLst/>
          </a:prstGeom>
          <a:solidFill>
            <a:schemeClr val="bg1">
              <a:lumMod val="95000"/>
            </a:schemeClr>
          </a:solidFill>
          <a:ln>
            <a:noFill/>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a:spcBef>
                <a:spcPct val="20000"/>
              </a:spcBef>
              <a:buClr>
                <a:schemeClr val="bg2"/>
              </a:buClr>
              <a:buSzPct val="75000"/>
              <a:buFont typeface="Wingdings" panose="05000000000000000000" pitchFamily="2" charset="2"/>
              <a:buNone/>
              <a:defRPr/>
            </a:pP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a:t>
            </a:r>
            <a:r>
              <a:rPr lang="ja-JP" altLang="en-US" sz="16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フォーラム</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a:t>
            </a:r>
            <a:r>
              <a:rPr lang="ja-JP" altLang="en-US" sz="16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第二部</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 </a:t>
            </a:r>
            <a:r>
              <a:rPr lang="ja-JP" altLang="en-US" sz="16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Ｊヴィレッジ紹介</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　</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15:30</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17:30</a:t>
            </a:r>
          </a:p>
          <a:p>
            <a:pPr algn="just">
              <a:spcBef>
                <a:spcPct val="20000"/>
              </a:spcBef>
              <a:buClr>
                <a:schemeClr val="bg2"/>
              </a:buClr>
              <a:buSzPct val="75000"/>
              <a:buFont typeface="Wingdings" panose="05000000000000000000" pitchFamily="2" charset="2"/>
              <a:buNone/>
              <a:defRPr/>
            </a:pPr>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　・ナショナルトレーニングセンター「 </a:t>
            </a:r>
            <a:r>
              <a:rPr lang="en-US" altLang="ja-JP"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J </a:t>
            </a:r>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ヴィレッジ 」 </a:t>
            </a:r>
            <a:r>
              <a:rPr lang="ja-JP" altLang="en-US" sz="16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コンベンションルーム他</a:t>
            </a:r>
            <a:endParaRPr lang="en-US" altLang="ja-JP" sz="1400" dirty="0">
              <a:latin typeface="Meiryo UI" panose="020B0604030504040204" pitchFamily="50" charset="-128"/>
              <a:ea typeface="Meiryo UI" panose="020B0604030504040204" pitchFamily="50" charset="-128"/>
            </a:endParaRPr>
          </a:p>
        </p:txBody>
      </p:sp>
      <p:sp>
        <p:nvSpPr>
          <p:cNvPr id="38" name="テキスト ボックス 20"/>
          <p:cNvSpPr txBox="1">
            <a:spLocks noChangeArrowheads="1"/>
          </p:cNvSpPr>
          <p:nvPr/>
        </p:nvSpPr>
        <p:spPr bwMode="auto">
          <a:xfrm>
            <a:off x="1676708" y="967765"/>
            <a:ext cx="3517124" cy="276999"/>
          </a:xfrm>
          <a:prstGeom prst="rect">
            <a:avLst/>
          </a:prstGeom>
          <a:solidFill>
            <a:schemeClr val="accent4">
              <a:lumMod val="20000"/>
              <a:lumOff val="80000"/>
            </a:schemeClr>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1200" dirty="0"/>
              <a:t>フォーラム</a:t>
            </a:r>
            <a:r>
              <a:rPr lang="ja-JP" altLang="en-US" sz="1200" b="1" dirty="0"/>
              <a:t>「第二部　Ｊヴィレッジ紹介」</a:t>
            </a:r>
            <a:endParaRPr lang="ja-JP" altLang="en-US" sz="12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5027" y="2243756"/>
            <a:ext cx="1346655" cy="1009991"/>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0336" y="2269042"/>
            <a:ext cx="1331508" cy="998631"/>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9171" y="3990232"/>
            <a:ext cx="1664130" cy="1248097"/>
          </a:xfrm>
          <a:prstGeom prst="rect">
            <a:avLst/>
          </a:prstGeom>
        </p:spPr>
      </p:pic>
      <p:pic>
        <p:nvPicPr>
          <p:cNvPr id="17" name="図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6932" y="5489748"/>
            <a:ext cx="1626369" cy="1219776"/>
          </a:xfrm>
          <a:prstGeom prst="rect">
            <a:avLst/>
          </a:prstGeom>
        </p:spPr>
      </p:pic>
      <p:pic>
        <p:nvPicPr>
          <p:cNvPr id="21" name="図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4755" y="3989794"/>
            <a:ext cx="1664713" cy="1248535"/>
          </a:xfrm>
          <a:prstGeom prst="rect">
            <a:avLst/>
          </a:prstGeom>
        </p:spPr>
      </p:pic>
      <p:pic>
        <p:nvPicPr>
          <p:cNvPr id="18" name="図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9318" y="5489748"/>
            <a:ext cx="1623968" cy="1217977"/>
          </a:xfrm>
          <a:prstGeom prst="rect">
            <a:avLst/>
          </a:prstGeom>
        </p:spPr>
      </p:pic>
      <p:pic>
        <p:nvPicPr>
          <p:cNvPr id="19" name="図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9253" y="6896506"/>
            <a:ext cx="1614033" cy="1210525"/>
          </a:xfrm>
          <a:prstGeom prst="rect">
            <a:avLst/>
          </a:prstGeom>
        </p:spPr>
      </p:pic>
      <p:sp>
        <p:nvSpPr>
          <p:cNvPr id="20" name="正方形/長方形 19"/>
          <p:cNvSpPr/>
          <p:nvPr/>
        </p:nvSpPr>
        <p:spPr>
          <a:xfrm>
            <a:off x="382304" y="1309371"/>
            <a:ext cx="6143645" cy="74337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200" dirty="0"/>
              <a:t>Ｊヴィレッジ</a:t>
            </a:r>
            <a:endParaRPr kumimoji="1" lang="ja-JP" altLang="en-US" sz="1200" dirty="0"/>
          </a:p>
          <a:p>
            <a:pPr algn="ctr"/>
            <a:r>
              <a:rPr kumimoji="1" lang="ja-JP" altLang="en-US" sz="1200" dirty="0"/>
              <a:t>■</a:t>
            </a:r>
            <a:r>
              <a:rPr lang="ja-JP" altLang="en-US" sz="1200" dirty="0"/>
              <a:t>福島復興のシンボル「Ｊヴィレッジ」のこれまでとこれから</a:t>
            </a:r>
            <a:r>
              <a:rPr lang="en-US" altLang="ja-JP" sz="1200" dirty="0"/>
              <a:t>(</a:t>
            </a:r>
            <a:r>
              <a:rPr lang="ja-JP" altLang="en-US" sz="1200" dirty="0"/>
              <a:t>講演・映像視聴</a:t>
            </a:r>
            <a:r>
              <a:rPr lang="en-US" altLang="ja-JP" sz="1200" dirty="0"/>
              <a:t>)</a:t>
            </a:r>
            <a:r>
              <a:rPr lang="ja-JP" altLang="en-US" sz="1200" dirty="0"/>
              <a:t>■</a:t>
            </a:r>
          </a:p>
          <a:p>
            <a:pPr algn="ctr"/>
            <a:r>
              <a:rPr lang="ja-JP" altLang="en-US" sz="1200" dirty="0"/>
              <a:t>ホスピタリティ事業部　小湊　亜希さま</a:t>
            </a:r>
          </a:p>
        </p:txBody>
      </p:sp>
      <p:pic>
        <p:nvPicPr>
          <p:cNvPr id="6" name="図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58492" y="2245682"/>
            <a:ext cx="1341521" cy="1006141"/>
          </a:xfrm>
          <a:prstGeom prst="rect">
            <a:avLst/>
          </a:prstGeom>
        </p:spPr>
      </p:pic>
      <p:pic>
        <p:nvPicPr>
          <p:cNvPr id="9" name="図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29267" y="6896506"/>
            <a:ext cx="1614034" cy="1210525"/>
          </a:xfrm>
          <a:prstGeom prst="rect">
            <a:avLst/>
          </a:prstGeom>
        </p:spPr>
      </p:pic>
      <p:sp>
        <p:nvSpPr>
          <p:cNvPr id="23" name="正方形/長方形 22"/>
          <p:cNvSpPr/>
          <p:nvPr/>
        </p:nvSpPr>
        <p:spPr>
          <a:xfrm>
            <a:off x="838418" y="3639035"/>
            <a:ext cx="5231416" cy="42388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200" dirty="0"/>
              <a:t>Ｊヴィレッジ</a:t>
            </a:r>
            <a:endParaRPr kumimoji="1" lang="ja-JP" altLang="en-US" sz="1200" dirty="0"/>
          </a:p>
          <a:p>
            <a:pPr algn="ctr"/>
            <a:r>
              <a:rPr kumimoji="1" lang="ja-JP" altLang="en-US" sz="1200" dirty="0"/>
              <a:t>■</a:t>
            </a:r>
            <a:r>
              <a:rPr lang="ja-JP" altLang="en-US" sz="1200" dirty="0"/>
              <a:t>福島復興のシンボル「Ｊヴィレッジ」の施設見学・体験等■</a:t>
            </a:r>
            <a:endParaRPr kumimoji="1" lang="ja-JP" altLang="en-US" sz="1200" dirty="0"/>
          </a:p>
        </p:txBody>
      </p:sp>
      <p:sp>
        <p:nvSpPr>
          <p:cNvPr id="25" name="正方形/長方形 24"/>
          <p:cNvSpPr/>
          <p:nvPr/>
        </p:nvSpPr>
        <p:spPr>
          <a:xfrm>
            <a:off x="525601" y="4160318"/>
            <a:ext cx="2075307" cy="35616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200" dirty="0"/>
              <a:t>Ｊヴィレッジ</a:t>
            </a:r>
            <a:endParaRPr kumimoji="1" lang="ja-JP" altLang="en-US" sz="1200" dirty="0"/>
          </a:p>
          <a:p>
            <a:pPr algn="ctr"/>
            <a:r>
              <a:rPr kumimoji="1" lang="ja-JP" altLang="en-US" sz="1200" dirty="0"/>
              <a:t>復興支援の最前線で</a:t>
            </a:r>
            <a:endParaRPr lang="ja-JP" altLang="en-US" sz="1200" dirty="0"/>
          </a:p>
          <a:p>
            <a:pPr algn="ctr"/>
            <a:r>
              <a:rPr kumimoji="1" lang="ja-JP" altLang="en-US" sz="1200" dirty="0"/>
              <a:t>サッカー場は</a:t>
            </a:r>
          </a:p>
          <a:p>
            <a:pPr algn="ctr"/>
            <a:r>
              <a:rPr lang="ja-JP" altLang="en-US" sz="1200" dirty="0"/>
              <a:t>駐車場となったが、</a:t>
            </a:r>
          </a:p>
          <a:p>
            <a:pPr algn="ctr"/>
            <a:r>
              <a:rPr kumimoji="1" lang="ja-JP" altLang="en-US" sz="1200" dirty="0"/>
              <a:t>芝を植えなおし</a:t>
            </a:r>
          </a:p>
          <a:p>
            <a:pPr algn="ctr"/>
            <a:r>
              <a:rPr lang="ja-JP" altLang="en-US" sz="1200" dirty="0"/>
              <a:t>新しく生まれ変わった。</a:t>
            </a:r>
          </a:p>
          <a:p>
            <a:pPr algn="ctr"/>
            <a:r>
              <a:rPr lang="ja-JP" altLang="en-US" sz="1200" dirty="0"/>
              <a:t>新たに全天候型の</a:t>
            </a:r>
          </a:p>
          <a:p>
            <a:pPr algn="ctr"/>
            <a:r>
              <a:rPr lang="ja-JP" altLang="en-US" sz="1200" dirty="0"/>
              <a:t>室内サッカー場も</a:t>
            </a:r>
          </a:p>
          <a:p>
            <a:pPr algn="ctr"/>
            <a:r>
              <a:rPr lang="ja-JP" altLang="en-US" sz="1200" dirty="0"/>
              <a:t>併設され、</a:t>
            </a:r>
          </a:p>
          <a:p>
            <a:pPr algn="ctr"/>
            <a:r>
              <a:rPr lang="ja-JP" altLang="en-US" sz="1200" dirty="0"/>
              <a:t>今後は様々な団体が</a:t>
            </a:r>
          </a:p>
          <a:p>
            <a:pPr algn="ctr"/>
            <a:r>
              <a:rPr lang="ja-JP" altLang="en-US" sz="1200" dirty="0"/>
              <a:t>施設を利用していく</a:t>
            </a:r>
          </a:p>
        </p:txBody>
      </p:sp>
      <p:sp>
        <p:nvSpPr>
          <p:cNvPr id="26" name="正方形/長方形 25"/>
          <p:cNvSpPr/>
          <p:nvPr/>
        </p:nvSpPr>
        <p:spPr>
          <a:xfrm>
            <a:off x="382304" y="2230601"/>
            <a:ext cx="1795913" cy="131103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200" dirty="0"/>
              <a:t>・震災当時～拠点としての</a:t>
            </a:r>
            <a:r>
              <a:rPr lang="ja-JP" altLang="en-US" sz="1200" dirty="0"/>
              <a:t>Ｊヴィレッジ</a:t>
            </a:r>
            <a:r>
              <a:rPr kumimoji="1" lang="ja-JP" altLang="en-US" sz="1200" dirty="0"/>
              <a:t>の様子。</a:t>
            </a:r>
          </a:p>
          <a:p>
            <a:pPr algn="ctr"/>
            <a:r>
              <a:rPr lang="ja-JP" altLang="en-US" sz="1200" dirty="0"/>
              <a:t>・今まで経験したことのない作業を余儀なくされた、当時のＪヴィレッジスタッフの様子など</a:t>
            </a:r>
          </a:p>
          <a:p>
            <a:pPr algn="ctr"/>
            <a:r>
              <a:rPr lang="ja-JP" altLang="en-US" sz="1200" dirty="0"/>
              <a:t>映像を使って説明。</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正方形/長方形 2"/>
          <p:cNvSpPr>
            <a:spLocks noChangeArrowheads="1"/>
          </p:cNvSpPr>
          <p:nvPr/>
        </p:nvSpPr>
        <p:spPr bwMode="auto">
          <a:xfrm>
            <a:off x="6270" y="305172"/>
            <a:ext cx="6858000" cy="601103"/>
          </a:xfrm>
          <a:prstGeom prst="rect">
            <a:avLst/>
          </a:prstGeom>
          <a:solidFill>
            <a:schemeClr val="bg1">
              <a:lumMod val="95000"/>
            </a:schemeClr>
          </a:solidFill>
          <a:ln>
            <a:noFill/>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a:spcBef>
                <a:spcPct val="20000"/>
              </a:spcBef>
              <a:buClr>
                <a:schemeClr val="bg2"/>
              </a:buClr>
              <a:buSzPct val="75000"/>
              <a:buFont typeface="Wingdings" panose="05000000000000000000" pitchFamily="2" charset="2"/>
              <a:buNone/>
              <a:defRPr/>
            </a:pP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◆レセプション　</a:t>
            </a:r>
            <a:r>
              <a:rPr lang="en-US" altLang="ja-JP" sz="16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18:30</a:t>
            </a:r>
            <a:r>
              <a:rPr lang="ja-JP" altLang="en-US" sz="16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a:t>
            </a:r>
            <a:r>
              <a:rPr lang="en-US" altLang="ja-JP" sz="16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20</a:t>
            </a:r>
            <a:r>
              <a:rPr lang="en-US" altLang="ja-JP" sz="16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:00</a:t>
            </a:r>
            <a:endPar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endParaRPr>
          </a:p>
          <a:p>
            <a:pPr algn="just">
              <a:spcBef>
                <a:spcPct val="20000"/>
              </a:spcBef>
              <a:buClr>
                <a:schemeClr val="bg2"/>
              </a:buClr>
              <a:buSzPct val="75000"/>
              <a:buFont typeface="Wingdings" panose="05000000000000000000" pitchFamily="2" charset="2"/>
              <a:buNone/>
              <a:defRPr/>
            </a:pPr>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　・ナショナルトレーニングセンター「 </a:t>
            </a:r>
            <a:r>
              <a:rPr lang="en-US" altLang="ja-JP"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J </a:t>
            </a:r>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ヴィレッジ 」 Ｊ ヴィレッジ ホール</a:t>
            </a:r>
            <a:endParaRPr lang="ja-JP" altLang="en-US" sz="1400" dirty="0">
              <a:latin typeface="Meiryo UI" panose="020B0604030504040204" pitchFamily="50" charset="-128"/>
              <a:ea typeface="Meiryo UI" panose="020B0604030504040204" pitchFamily="50" charset="-128"/>
            </a:endParaRPr>
          </a:p>
          <a:p>
            <a:pPr algn="just" eaLnBrk="1" hangingPunct="1">
              <a:defRPr/>
            </a:pPr>
            <a:endParaRPr lang="en-US" altLang="ja-JP" sz="1400" dirty="0">
              <a:latin typeface="Meiryo UI" panose="020B0604030504040204" pitchFamily="50" charset="-128"/>
              <a:ea typeface="Meiryo UI" panose="020B0604030504040204" pitchFamily="50" charset="-128"/>
            </a:endParaRPr>
          </a:p>
        </p:txBody>
      </p:sp>
      <p:sp>
        <p:nvSpPr>
          <p:cNvPr id="38" name="テキスト ボックス 20"/>
          <p:cNvSpPr txBox="1">
            <a:spLocks noChangeArrowheads="1"/>
          </p:cNvSpPr>
          <p:nvPr/>
        </p:nvSpPr>
        <p:spPr bwMode="auto">
          <a:xfrm>
            <a:off x="1676708" y="1067540"/>
            <a:ext cx="3517124" cy="276999"/>
          </a:xfrm>
          <a:prstGeom prst="rect">
            <a:avLst/>
          </a:prstGeom>
          <a:solidFill>
            <a:schemeClr val="accent4">
              <a:lumMod val="20000"/>
              <a:lumOff val="80000"/>
            </a:schemeClr>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1200" dirty="0"/>
              <a:t>レセプション</a:t>
            </a:r>
            <a:endParaRPr lang="ja-JP" altLang="en-US" sz="1200"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309" y="1535961"/>
            <a:ext cx="1847794" cy="1385845"/>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3117" y="1485722"/>
            <a:ext cx="1868344" cy="1447375"/>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0309" y="3003985"/>
            <a:ext cx="1851441" cy="1388581"/>
          </a:xfrm>
          <a:prstGeom prst="rect">
            <a:avLst/>
          </a:prstGeom>
        </p:spPr>
      </p:pic>
      <p:pic>
        <p:nvPicPr>
          <p:cNvPr id="25" name="図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3274" y="4486323"/>
            <a:ext cx="1890767" cy="1418075"/>
          </a:xfrm>
          <a:prstGeom prst="rect">
            <a:avLst/>
          </a:prstGeom>
        </p:spPr>
      </p:pic>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3116" y="2992047"/>
            <a:ext cx="1868344" cy="1401259"/>
          </a:xfrm>
          <a:prstGeom prst="rect">
            <a:avLst/>
          </a:prstGeom>
        </p:spPr>
      </p:pic>
      <p:pic>
        <p:nvPicPr>
          <p:cNvPr id="16" name="図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3116" y="4462269"/>
            <a:ext cx="1908212" cy="1431159"/>
          </a:xfrm>
          <a:prstGeom prst="rect">
            <a:avLst/>
          </a:prstGeom>
        </p:spPr>
      </p:pic>
      <p:pic>
        <p:nvPicPr>
          <p:cNvPr id="20" name="図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8551" y="6477800"/>
            <a:ext cx="1943248" cy="1457437"/>
          </a:xfrm>
          <a:prstGeom prst="rect">
            <a:avLst/>
          </a:prstGeom>
        </p:spPr>
      </p:pic>
      <p:pic>
        <p:nvPicPr>
          <p:cNvPr id="22" name="図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11172" y="6464669"/>
            <a:ext cx="1960758" cy="1470569"/>
          </a:xfrm>
          <a:prstGeom prst="rect">
            <a:avLst/>
          </a:prstGeom>
        </p:spPr>
      </p:pic>
      <p:pic>
        <p:nvPicPr>
          <p:cNvPr id="23" name="図 22"/>
          <p:cNvPicPr>
            <a:picLocks noChangeAspect="1"/>
          </p:cNvPicPr>
          <p:nvPr/>
        </p:nvPicPr>
        <p:blipFill rotWithShape="1">
          <a:blip r:embed="rId11">
            <a:extLst>
              <a:ext uri="{28A0092B-C50C-407E-A947-70E740481C1C}">
                <a14:useLocalDpi xmlns:a14="http://schemas.microsoft.com/office/drawing/2010/main" val="0"/>
              </a:ext>
            </a:extLst>
          </a:blip>
          <a:srcRect l="5283" t="7758" b="6151"/>
          <a:stretch/>
        </p:blipFill>
        <p:spPr>
          <a:xfrm>
            <a:off x="4418427" y="6407810"/>
            <a:ext cx="2046432" cy="1527427"/>
          </a:xfrm>
          <a:prstGeom prst="rect">
            <a:avLst/>
          </a:prstGeom>
        </p:spPr>
      </p:pic>
      <p:sp>
        <p:nvSpPr>
          <p:cNvPr id="15" name="正方形/長方形 14"/>
          <p:cNvSpPr/>
          <p:nvPr/>
        </p:nvSpPr>
        <p:spPr>
          <a:xfrm>
            <a:off x="404664" y="1548651"/>
            <a:ext cx="1925775" cy="44535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200" dirty="0"/>
              <a:t>ふくしま食材をふんだんに</a:t>
            </a:r>
          </a:p>
          <a:p>
            <a:pPr algn="ctr"/>
            <a:r>
              <a:rPr lang="ja-JP" altLang="en-US" sz="1200" dirty="0"/>
              <a:t>使った様々な料理が並ぶ。</a:t>
            </a:r>
          </a:p>
          <a:p>
            <a:pPr algn="ctr"/>
            <a:endParaRPr lang="ja-JP" altLang="en-US" sz="1200" dirty="0"/>
          </a:p>
          <a:p>
            <a:pPr algn="ctr"/>
            <a:r>
              <a:rPr lang="ja-JP" altLang="en-US" sz="1200" dirty="0"/>
              <a:t>料理長から料理の説明</a:t>
            </a:r>
          </a:p>
          <a:p>
            <a:pPr algn="ctr"/>
            <a:endParaRPr lang="ja-JP" altLang="en-US" sz="1200" dirty="0"/>
          </a:p>
          <a:p>
            <a:pPr algn="ctr"/>
            <a:r>
              <a:rPr lang="ja-JP" altLang="en-US" sz="1200" dirty="0" smtClean="0"/>
              <a:t>四柳</a:t>
            </a:r>
            <a:r>
              <a:rPr lang="ja-JP" altLang="en-US" sz="1200" dirty="0" smtClean="0"/>
              <a:t>副会長</a:t>
            </a:r>
            <a:r>
              <a:rPr lang="ja-JP" altLang="en-US" sz="1200" dirty="0"/>
              <a:t>より</a:t>
            </a:r>
          </a:p>
          <a:p>
            <a:pPr algn="ctr"/>
            <a:r>
              <a:rPr lang="ja-JP" altLang="en-US" sz="1200" dirty="0"/>
              <a:t>乾杯の挨拶</a:t>
            </a:r>
          </a:p>
          <a:p>
            <a:pPr algn="ctr"/>
            <a:endParaRPr lang="ja-JP" altLang="en-US" sz="1200" dirty="0"/>
          </a:p>
          <a:p>
            <a:pPr algn="ctr"/>
            <a:r>
              <a:rPr lang="ja-JP" altLang="en-US" sz="1200" dirty="0"/>
              <a:t>食事をしながら歓談</a:t>
            </a:r>
          </a:p>
          <a:p>
            <a:pPr algn="ctr"/>
            <a:r>
              <a:rPr lang="ja-JP" altLang="en-US" sz="1200" dirty="0"/>
              <a:t>と</a:t>
            </a:r>
          </a:p>
          <a:p>
            <a:pPr algn="ctr"/>
            <a:r>
              <a:rPr lang="ja-JP" altLang="en-US" sz="1200" dirty="0"/>
              <a:t>溝口　文博Ｊヴィレッジ所長</a:t>
            </a:r>
          </a:p>
          <a:p>
            <a:pPr algn="ctr"/>
            <a:r>
              <a:rPr lang="ja-JP" altLang="en-US" sz="1200" dirty="0"/>
              <a:t>と</a:t>
            </a:r>
          </a:p>
          <a:p>
            <a:pPr algn="ctr"/>
            <a:r>
              <a:rPr lang="ja-JP" altLang="en-US" sz="1200" dirty="0"/>
              <a:t>内匠事務局長よる</a:t>
            </a:r>
          </a:p>
          <a:p>
            <a:pPr algn="ctr"/>
            <a:r>
              <a:rPr lang="ja-JP" altLang="en-US" sz="1200" dirty="0"/>
              <a:t>「Ｊヴィレッジクイズ」</a:t>
            </a:r>
          </a:p>
          <a:p>
            <a:pPr algn="ctr"/>
            <a:r>
              <a:rPr lang="en-US" altLang="ja-JP" sz="1200" dirty="0"/>
              <a:t>6</a:t>
            </a:r>
            <a:r>
              <a:rPr lang="ja-JP" altLang="en-US" sz="1200" dirty="0"/>
              <a:t>グルーブが</a:t>
            </a:r>
          </a:p>
          <a:p>
            <a:pPr algn="ctr"/>
            <a:r>
              <a:rPr lang="ja-JP" altLang="en-US" sz="1200" dirty="0"/>
              <a:t>全問正解で優勝</a:t>
            </a:r>
          </a:p>
          <a:p>
            <a:pPr algn="ctr"/>
            <a:r>
              <a:rPr lang="ja-JP" altLang="en-US" sz="1200" dirty="0"/>
              <a:t>武原会長から賞品を贈呈。</a:t>
            </a:r>
          </a:p>
          <a:p>
            <a:pPr algn="ctr"/>
            <a:endParaRPr lang="ja-JP" altLang="en-US" sz="1200" dirty="0"/>
          </a:p>
          <a:p>
            <a:pPr algn="ctr"/>
            <a:r>
              <a:rPr lang="ja-JP" altLang="en-US" sz="1200" dirty="0" smtClean="0"/>
              <a:t>四方副会長</a:t>
            </a:r>
            <a:r>
              <a:rPr lang="ja-JP" altLang="en-US" sz="1200" dirty="0"/>
              <a:t>より</a:t>
            </a:r>
          </a:p>
          <a:p>
            <a:pPr algn="ctr"/>
            <a:r>
              <a:rPr lang="ja-JP" altLang="en-US" sz="1200" dirty="0" smtClean="0"/>
              <a:t>閉宴挨拶</a:t>
            </a:r>
            <a:endParaRPr lang="ja-JP" altLang="en-US" sz="1200" dirty="0"/>
          </a:p>
          <a:p>
            <a:pPr algn="ctr"/>
            <a:endParaRPr lang="ja-JP" altLang="en-US" sz="1200" dirty="0"/>
          </a:p>
        </p:txBody>
      </p:sp>
    </p:spTree>
    <p:extLst>
      <p:ext uri="{BB962C8B-B14F-4D97-AF65-F5344CB8AC3E}">
        <p14:creationId xmlns:p14="http://schemas.microsoft.com/office/powerpoint/2010/main" val="418105172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正方形/長方形 1"/>
          <p:cNvSpPr>
            <a:spLocks noChangeArrowheads="1"/>
          </p:cNvSpPr>
          <p:nvPr/>
        </p:nvSpPr>
        <p:spPr bwMode="auto">
          <a:xfrm>
            <a:off x="0" y="483920"/>
            <a:ext cx="6858000" cy="1077218"/>
          </a:xfrm>
          <a:prstGeom prst="rect">
            <a:avLst/>
          </a:prstGeom>
          <a:solidFill>
            <a:schemeClr val="bg1">
              <a:lumMod val="85000"/>
            </a:schemeClr>
          </a:solidFill>
          <a:ln>
            <a:noFill/>
          </a:ln>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buFont typeface="Wingdings" panose="05000000000000000000" pitchFamily="2" charset="2"/>
              <a:buNone/>
              <a:defRPr/>
            </a:pP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視察会</a:t>
            </a: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a:t>
            </a:r>
          </a:p>
          <a:p>
            <a:pPr>
              <a:buFont typeface="Wingdings" panose="05000000000000000000" pitchFamily="2" charset="2"/>
              <a:buNone/>
              <a:defRPr/>
            </a:pP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参加企業：　</a:t>
            </a:r>
            <a:r>
              <a:rPr lang="en-US" altLang="ja-JP" sz="1600" b="1" dirty="0" smtClean="0">
                <a:latin typeface="Meiryo UI" panose="020B0604030504040204" pitchFamily="50" charset="-128"/>
                <a:ea typeface="Meiryo UI" panose="020B0604030504040204" pitchFamily="50" charset="-128"/>
                <a:cs typeface="Times New Roman" panose="02020603050405020304" pitchFamily="18" charset="0"/>
              </a:rPr>
              <a:t>4</a:t>
            </a: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1</a:t>
            </a:r>
            <a:r>
              <a:rPr lang="ja-JP" altLang="en-US" sz="1600" b="1" dirty="0" smtClean="0">
                <a:latin typeface="Meiryo UI" panose="020B0604030504040204" pitchFamily="50" charset="-128"/>
                <a:ea typeface="Meiryo UI" panose="020B0604030504040204" pitchFamily="50" charset="-128"/>
                <a:cs typeface="Times New Roman" panose="02020603050405020304" pitchFamily="18" charset="0"/>
              </a:rPr>
              <a:t>社</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600" b="1" dirty="0" smtClean="0">
                <a:latin typeface="Meiryo UI" panose="020B0604030504040204" pitchFamily="50" charset="-128"/>
                <a:ea typeface="Meiryo UI" panose="020B0604030504040204" pitchFamily="50" charset="-128"/>
                <a:cs typeface="Times New Roman" panose="02020603050405020304" pitchFamily="18" charset="0"/>
              </a:rPr>
              <a:t>6</a:t>
            </a: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2</a:t>
            </a:r>
            <a:r>
              <a:rPr lang="ja-JP" altLang="en-US" sz="1600" b="1" dirty="0" smtClean="0">
                <a:latin typeface="Meiryo UI" panose="020B0604030504040204" pitchFamily="50" charset="-128"/>
                <a:ea typeface="Meiryo UI" panose="020B0604030504040204" pitchFamily="50" charset="-128"/>
                <a:cs typeface="Times New Roman" panose="02020603050405020304" pitchFamily="18" charset="0"/>
              </a:rPr>
              <a:t>名</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の参加者</a:t>
            </a: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事務局</a:t>
            </a: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5</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名</a:t>
            </a: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a:t>
            </a:r>
          </a:p>
          <a:p>
            <a:pPr>
              <a:buFont typeface="Wingdings" panose="05000000000000000000" pitchFamily="2" charset="2"/>
              <a:buNone/>
              <a:defRPr/>
            </a:pP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◆開催日時：</a:t>
            </a: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2023</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年</a:t>
            </a: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9</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12</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日（火）</a:t>
            </a: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9</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時</a:t>
            </a: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30</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分～</a:t>
            </a: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13</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時</a:t>
            </a: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00</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分</a:t>
            </a:r>
            <a:endParaRPr lang="en-US" altLang="ja-JP" sz="1600" dirty="0">
              <a:latin typeface="Meiryo UI" panose="020B0604030504040204" pitchFamily="50" charset="-128"/>
              <a:ea typeface="Meiryo UI" panose="020B0604030504040204" pitchFamily="50" charset="-128"/>
              <a:cs typeface="Times New Roman" panose="02020603050405020304" pitchFamily="18" charset="0"/>
            </a:endParaRPr>
          </a:p>
          <a:p>
            <a:pPr>
              <a:buFont typeface="Wingdings" panose="05000000000000000000" pitchFamily="2" charset="2"/>
              <a:buNone/>
              <a:defRPr/>
            </a:pP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◆視察場所：福島水素エネルギー研究フィールド・いわきワンダーファーム</a:t>
            </a:r>
            <a:endParaRPr lang="en-US" altLang="ja-JP" sz="16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325" y="7938"/>
            <a:ext cx="939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グループ化 13"/>
          <p:cNvGrpSpPr/>
          <p:nvPr/>
        </p:nvGrpSpPr>
        <p:grpSpPr>
          <a:xfrm>
            <a:off x="0" y="1636503"/>
            <a:ext cx="6858000" cy="1828564"/>
            <a:chOff x="0" y="1836075"/>
            <a:chExt cx="6858000" cy="1628991"/>
          </a:xfrm>
        </p:grpSpPr>
        <p:sp>
          <p:nvSpPr>
            <p:cNvPr id="13" name="正方形/長方形 2"/>
            <p:cNvSpPr>
              <a:spLocks noChangeArrowheads="1"/>
            </p:cNvSpPr>
            <p:nvPr/>
          </p:nvSpPr>
          <p:spPr bwMode="auto">
            <a:xfrm>
              <a:off x="0" y="1836075"/>
              <a:ext cx="6858000" cy="1628991"/>
            </a:xfrm>
            <a:prstGeom prst="rect">
              <a:avLst/>
            </a:prstGeom>
            <a:solidFill>
              <a:schemeClr val="bg1">
                <a:lumMod val="95000"/>
              </a:schemeClr>
            </a:solidFill>
            <a:ln>
              <a:noFill/>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a:spcBef>
                  <a:spcPct val="20000"/>
                </a:spcBef>
                <a:buClr>
                  <a:schemeClr val="bg2"/>
                </a:buClr>
                <a:buSzPct val="75000"/>
                <a:buFont typeface="Wingdings" panose="05000000000000000000" pitchFamily="2" charset="2"/>
                <a:buNone/>
                <a:defRPr/>
              </a:pPr>
              <a:r>
                <a:rPr lang="ja-JP" altLang="en-US" sz="1600" b="1" dirty="0">
                  <a:latin typeface="Meiryo UI" panose="020B0604030504040204" pitchFamily="50" charset="-128"/>
                  <a:ea typeface="Meiryo UI" panose="020B0604030504040204" pitchFamily="50" charset="-128"/>
                  <a:cs typeface="Microsoft Himalaya" panose="01010100010101010101" pitchFamily="2" charset="0"/>
                </a:rPr>
                <a:t>◆</a:t>
              </a:r>
              <a:r>
                <a:rPr lang="ja-JP" altLang="en-US" sz="1600" b="1" dirty="0">
                  <a:latin typeface="Meiryo UI" panose="020B0604030504040204" pitchFamily="50" charset="-128"/>
                  <a:ea typeface="Meiryo UI" panose="020B0604030504040204" pitchFamily="50" charset="-128"/>
                  <a:cs typeface="Times New Roman" panose="02020603050405020304" pitchFamily="18" charset="0"/>
                </a:rPr>
                <a:t>Ｊヴィレッジ</a:t>
              </a:r>
              <a:r>
                <a:rPr lang="ja-JP" altLang="en-US" sz="1600" b="1" dirty="0">
                  <a:latin typeface="Meiryo UI" panose="020B0604030504040204" pitchFamily="50" charset="-128"/>
                  <a:ea typeface="Meiryo UI" panose="020B0604030504040204" pitchFamily="50" charset="-128"/>
                  <a:cs typeface="Microsoft Himalaya" panose="01010100010101010101" pitchFamily="2" charset="0"/>
                </a:rPr>
                <a:t>　 集合</a:t>
              </a:r>
              <a:r>
                <a:rPr lang="en-US" altLang="ja-JP" sz="1600" b="1" dirty="0">
                  <a:latin typeface="Meiryo UI" panose="020B0604030504040204" pitchFamily="50" charset="-128"/>
                  <a:ea typeface="Meiryo UI" panose="020B0604030504040204" pitchFamily="50" charset="-128"/>
                  <a:cs typeface="Microsoft Himalaya" panose="01010100010101010101" pitchFamily="2" charset="0"/>
                </a:rPr>
                <a:t>8</a:t>
              </a:r>
              <a:r>
                <a:rPr lang="ja-JP" altLang="en-US" sz="1600" b="1" dirty="0">
                  <a:latin typeface="Meiryo UI" panose="020B0604030504040204" pitchFamily="50" charset="-128"/>
                  <a:ea typeface="Meiryo UI" panose="020B0604030504040204" pitchFamily="50" charset="-128"/>
                  <a:cs typeface="Microsoft Himalaya" panose="01010100010101010101" pitchFamily="2" charset="0"/>
                </a:rPr>
                <a:t>：</a:t>
              </a:r>
              <a:r>
                <a:rPr lang="en-US" altLang="ja-JP" sz="1600" b="1" dirty="0">
                  <a:latin typeface="Meiryo UI" panose="020B0604030504040204" pitchFamily="50" charset="-128"/>
                  <a:ea typeface="Meiryo UI" panose="020B0604030504040204" pitchFamily="50" charset="-128"/>
                  <a:cs typeface="Microsoft Himalaya" panose="01010100010101010101" pitchFamily="2" charset="0"/>
                </a:rPr>
                <a:t>20</a:t>
              </a:r>
            </a:p>
            <a:p>
              <a:pPr algn="just">
                <a:spcBef>
                  <a:spcPct val="20000"/>
                </a:spcBef>
                <a:buClr>
                  <a:schemeClr val="bg2"/>
                </a:buClr>
                <a:buSzPct val="75000"/>
                <a:buFont typeface="Wingdings" panose="05000000000000000000" pitchFamily="2" charset="2"/>
                <a:buNone/>
                <a:defRPr/>
              </a:pPr>
              <a:endParaRPr lang="en-US" altLang="ja-JP" sz="1600" b="1" dirty="0">
                <a:latin typeface="Meiryo UI" panose="020B0604030504040204" pitchFamily="50" charset="-128"/>
                <a:ea typeface="Meiryo UI" panose="020B0604030504040204" pitchFamily="50" charset="-128"/>
                <a:cs typeface="Microsoft Himalaya" panose="01010100010101010101" pitchFamily="2" charset="0"/>
              </a:endParaRPr>
            </a:p>
            <a:p>
              <a:pPr algn="just">
                <a:spcBef>
                  <a:spcPct val="20000"/>
                </a:spcBef>
                <a:buClr>
                  <a:schemeClr val="bg2"/>
                </a:buClr>
                <a:buSzPct val="75000"/>
                <a:buFont typeface="Wingdings" panose="05000000000000000000" pitchFamily="2" charset="2"/>
                <a:buNone/>
                <a:defRPr/>
              </a:pPr>
              <a:endParaRPr lang="ja-JP" altLang="en-US" sz="1600" b="1" dirty="0" smtClean="0">
                <a:latin typeface="Meiryo UI" panose="020B0604030504040204" pitchFamily="50" charset="-128"/>
                <a:ea typeface="Meiryo UI" panose="020B0604030504040204" pitchFamily="50" charset="-128"/>
                <a:cs typeface="Microsoft Himalaya" panose="01010100010101010101" pitchFamily="2" charset="0"/>
              </a:endParaRPr>
            </a:p>
            <a:p>
              <a:pPr algn="just">
                <a:spcBef>
                  <a:spcPct val="20000"/>
                </a:spcBef>
                <a:buClr>
                  <a:schemeClr val="bg2"/>
                </a:buClr>
                <a:buSzPct val="75000"/>
                <a:buFont typeface="Wingdings" panose="05000000000000000000" pitchFamily="2" charset="2"/>
                <a:buNone/>
                <a:defRPr/>
              </a:pPr>
              <a:endParaRPr lang="en-US" altLang="ja-JP" sz="1600" b="1" dirty="0">
                <a:latin typeface="Meiryo UI" panose="020B0604030504040204" pitchFamily="50" charset="-128"/>
                <a:ea typeface="Meiryo UI" panose="020B0604030504040204" pitchFamily="50" charset="-128"/>
                <a:cs typeface="Microsoft Himalaya" panose="01010100010101010101" pitchFamily="2" charset="0"/>
              </a:endParaRPr>
            </a:p>
            <a:p>
              <a:pPr algn="just">
                <a:spcBef>
                  <a:spcPct val="20000"/>
                </a:spcBef>
                <a:buClr>
                  <a:schemeClr val="bg2"/>
                </a:buClr>
                <a:buSzPct val="75000"/>
                <a:buFont typeface="Wingdings" panose="05000000000000000000" pitchFamily="2" charset="2"/>
                <a:buNone/>
                <a:defRPr/>
              </a:pP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◆福島水素エネルギー研究フィールド</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9</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30</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10:30</a:t>
              </a:r>
            </a:p>
            <a:p>
              <a:pPr algn="just">
                <a:spcBef>
                  <a:spcPct val="20000"/>
                </a:spcBef>
                <a:buClr>
                  <a:schemeClr val="bg2"/>
                </a:buClr>
                <a:buSzPct val="75000"/>
                <a:buFont typeface="Wingdings" panose="05000000000000000000" pitchFamily="2" charset="2"/>
                <a:buNone/>
                <a:defRPr/>
              </a:pPr>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　・施設内見学</a:t>
              </a:r>
              <a:endParaRPr lang="en-US" altLang="ja-JP"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0" name="図 3"/>
            <p:cNvPicPr>
              <a:picLocks noChangeAspect="1"/>
            </p:cNvPicPr>
            <p:nvPr/>
          </p:nvPicPr>
          <p:blipFill>
            <a:blip r:embed="rId4" cstate="print">
              <a:extLst>
                <a:ext uri="{28A0092B-C50C-407E-A947-70E740481C1C}">
                  <a14:useLocalDpi xmlns:a14="http://schemas.microsoft.com/office/drawing/2010/main" val="0"/>
                </a:ext>
              </a:extLst>
            </a:blip>
            <a:srcRect l="11125" t="1750" r="11749" b="48125"/>
            <a:stretch>
              <a:fillRect/>
            </a:stretch>
          </p:blipFill>
          <p:spPr bwMode="auto">
            <a:xfrm>
              <a:off x="819783" y="2162205"/>
              <a:ext cx="973327" cy="63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下矢印 20"/>
            <p:cNvSpPr/>
            <p:nvPr/>
          </p:nvSpPr>
          <p:spPr>
            <a:xfrm>
              <a:off x="363544" y="2192968"/>
              <a:ext cx="255745" cy="674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9178" y="1932506"/>
            <a:ext cx="1771478" cy="1328609"/>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6872" y="5173760"/>
            <a:ext cx="1872207" cy="1404156"/>
          </a:xfrm>
          <a:prstGeom prst="rect">
            <a:avLst/>
          </a:prstGeom>
        </p:spPr>
      </p:pic>
      <p:pic>
        <p:nvPicPr>
          <p:cNvPr id="6"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9323" y="3635362"/>
            <a:ext cx="1872208" cy="1404155"/>
          </a:xfrm>
          <a:prstGeom prst="rect">
            <a:avLst/>
          </a:prstGeom>
        </p:spPr>
      </p:pic>
      <p:pic>
        <p:nvPicPr>
          <p:cNvPr id="7" name="図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1068" y="3656206"/>
            <a:ext cx="1871347" cy="1403511"/>
          </a:xfrm>
          <a:prstGeom prst="rect">
            <a:avLst/>
          </a:prstGeom>
        </p:spPr>
      </p:pic>
      <p:pic>
        <p:nvPicPr>
          <p:cNvPr id="9" name="図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8508" y="5135081"/>
            <a:ext cx="1853908" cy="1390431"/>
          </a:xfrm>
          <a:prstGeom prst="rect">
            <a:avLst/>
          </a:prstGeom>
        </p:spPr>
      </p:pic>
      <p:grpSp>
        <p:nvGrpSpPr>
          <p:cNvPr id="17" name="グループ化 16"/>
          <p:cNvGrpSpPr/>
          <p:nvPr/>
        </p:nvGrpSpPr>
        <p:grpSpPr>
          <a:xfrm>
            <a:off x="0" y="6709532"/>
            <a:ext cx="6858000" cy="1431659"/>
            <a:chOff x="-15875" y="6709532"/>
            <a:chExt cx="6858000" cy="1431659"/>
          </a:xfrm>
        </p:grpSpPr>
        <p:sp>
          <p:nvSpPr>
            <p:cNvPr id="35" name="正方形/長方形 2"/>
            <p:cNvSpPr>
              <a:spLocks noChangeArrowheads="1"/>
            </p:cNvSpPr>
            <p:nvPr/>
          </p:nvSpPr>
          <p:spPr bwMode="auto">
            <a:xfrm>
              <a:off x="-15875" y="6709532"/>
              <a:ext cx="6858000" cy="1431659"/>
            </a:xfrm>
            <a:prstGeom prst="rect">
              <a:avLst/>
            </a:prstGeom>
            <a:solidFill>
              <a:schemeClr val="bg1">
                <a:lumMod val="95000"/>
              </a:schemeClr>
            </a:solidFill>
            <a:ln>
              <a:noFill/>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a:spcBef>
                  <a:spcPct val="20000"/>
                </a:spcBef>
                <a:buClr>
                  <a:schemeClr val="bg2"/>
                </a:buClr>
                <a:buSzPct val="75000"/>
                <a:buFont typeface="Wingdings" panose="05000000000000000000" pitchFamily="2" charset="2"/>
                <a:buNone/>
                <a:defRPr/>
              </a:pPr>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◆福島水素エネルギー研究フィールド　出発</a:t>
              </a:r>
            </a:p>
            <a:p>
              <a:pPr algn="just">
                <a:spcBef>
                  <a:spcPct val="20000"/>
                </a:spcBef>
                <a:buClr>
                  <a:schemeClr val="bg2"/>
                </a:buClr>
                <a:buSzPct val="75000"/>
                <a:buFont typeface="Wingdings" panose="05000000000000000000" pitchFamily="2" charset="2"/>
                <a:buNone/>
                <a:defRPr/>
              </a:pPr>
              <a:endPar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endParaRPr>
            </a:p>
            <a:p>
              <a:pPr algn="just">
                <a:spcBef>
                  <a:spcPct val="20000"/>
                </a:spcBef>
                <a:buClr>
                  <a:schemeClr val="bg2"/>
                </a:buClr>
                <a:buSzPct val="75000"/>
                <a:buFont typeface="Wingdings" panose="05000000000000000000" pitchFamily="2" charset="2"/>
                <a:buNone/>
                <a:defRPr/>
              </a:pPr>
              <a:endParaRPr lang="ja-JP" altLang="en-US" sz="16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endParaRPr>
            </a:p>
            <a:p>
              <a:pPr algn="just">
                <a:spcBef>
                  <a:spcPct val="20000"/>
                </a:spcBef>
                <a:buClr>
                  <a:schemeClr val="bg2"/>
                </a:buClr>
                <a:buSzPct val="75000"/>
                <a:buFont typeface="Wingdings" panose="05000000000000000000" pitchFamily="2" charset="2"/>
                <a:buNone/>
                <a:defRPr/>
              </a:pPr>
              <a:endPar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endParaRPr>
            </a:p>
            <a:p>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a:t>
              </a:r>
              <a:r>
                <a:rPr lang="ja-JP" altLang="en-US" sz="1600" b="1" dirty="0">
                  <a:latin typeface="Meiryo UI" panose="020B0604030504040204" pitchFamily="50" charset="-128"/>
                  <a:ea typeface="Meiryo UI" panose="020B0604030504040204" pitchFamily="50" charset="-128"/>
                </a:rPr>
                <a:t>ワンダーファーム</a:t>
              </a:r>
              <a:r>
                <a:rPr lang="ja-JP" altLang="en-US" sz="1600" dirty="0">
                  <a:latin typeface="Meiryo UI" panose="020B0604030504040204" pitchFamily="50" charset="-128"/>
                  <a:ea typeface="Meiryo UI" panose="020B0604030504040204" pitchFamily="50" charset="-128"/>
                </a:rPr>
                <a:t>	</a:t>
              </a:r>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　</a:t>
              </a:r>
              <a:endParaRPr lang="en-US" altLang="ja-JP"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36" name="下矢印 35"/>
            <p:cNvSpPr/>
            <p:nvPr/>
          </p:nvSpPr>
          <p:spPr>
            <a:xfrm>
              <a:off x="347669" y="7033187"/>
              <a:ext cx="256821" cy="7608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
            <p:cNvPicPr>
              <a:picLocks noChangeAspect="1"/>
            </p:cNvPicPr>
            <p:nvPr/>
          </p:nvPicPr>
          <p:blipFill>
            <a:blip r:embed="rId4" cstate="print">
              <a:extLst>
                <a:ext uri="{28A0092B-C50C-407E-A947-70E740481C1C}">
                  <a14:useLocalDpi xmlns:a14="http://schemas.microsoft.com/office/drawing/2010/main" val="0"/>
                </a:ext>
              </a:extLst>
            </a:blip>
            <a:srcRect l="11125" t="1750" r="11749" b="48125"/>
            <a:stretch>
              <a:fillRect/>
            </a:stretch>
          </p:blipFill>
          <p:spPr bwMode="auto">
            <a:xfrm>
              <a:off x="810505" y="7099386"/>
              <a:ext cx="966730" cy="62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正方形/長方形 21"/>
          <p:cNvSpPr/>
          <p:nvPr/>
        </p:nvSpPr>
        <p:spPr>
          <a:xfrm>
            <a:off x="391917" y="3812734"/>
            <a:ext cx="1767637" cy="25254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200" dirty="0"/>
              <a:t>水素での発電</a:t>
            </a:r>
          </a:p>
          <a:p>
            <a:pPr algn="ctr"/>
            <a:r>
              <a:rPr lang="ja-JP" altLang="en-US" sz="1200" dirty="0"/>
              <a:t>安全に発電する為</a:t>
            </a:r>
            <a:r>
              <a:rPr lang="ja-JP" altLang="en-US" sz="1200" dirty="0" smtClean="0"/>
              <a:t>の</a:t>
            </a:r>
          </a:p>
          <a:p>
            <a:pPr algn="ctr"/>
            <a:r>
              <a:rPr lang="ja-JP" altLang="en-US" sz="1200" dirty="0" smtClean="0"/>
              <a:t>施設</a:t>
            </a:r>
            <a:r>
              <a:rPr lang="ja-JP" altLang="en-US" sz="1200" dirty="0"/>
              <a:t>について</a:t>
            </a:r>
          </a:p>
          <a:p>
            <a:pPr algn="ctr"/>
            <a:r>
              <a:rPr lang="ja-JP" altLang="en-US" sz="1200" dirty="0"/>
              <a:t>映像と展示にて</a:t>
            </a:r>
          </a:p>
          <a:p>
            <a:pPr algn="ctr"/>
            <a:r>
              <a:rPr lang="ja-JP" altLang="en-US" sz="1200" dirty="0"/>
              <a:t>説明</a:t>
            </a:r>
          </a:p>
          <a:p>
            <a:pPr algn="ctr"/>
            <a:endParaRPr lang="ja-JP" altLang="en-US" sz="1200" dirty="0"/>
          </a:p>
          <a:p>
            <a:pPr algn="ctr"/>
            <a:r>
              <a:rPr lang="ja-JP" altLang="en-US" sz="1200" dirty="0"/>
              <a:t>施設を見学</a:t>
            </a:r>
          </a:p>
        </p:txBody>
      </p:sp>
      <p:sp>
        <p:nvSpPr>
          <p:cNvPr id="25" name="テキスト ボックス 20"/>
          <p:cNvSpPr txBox="1">
            <a:spLocks noChangeArrowheads="1"/>
          </p:cNvSpPr>
          <p:nvPr/>
        </p:nvSpPr>
        <p:spPr bwMode="auto">
          <a:xfrm>
            <a:off x="2943167" y="3476022"/>
            <a:ext cx="2576266" cy="276999"/>
          </a:xfrm>
          <a:prstGeom prst="rect">
            <a:avLst/>
          </a:prstGeom>
          <a:solidFill>
            <a:schemeClr val="accent4">
              <a:lumMod val="20000"/>
              <a:lumOff val="80000"/>
            </a:schemeClr>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1200" dirty="0">
                <a:latin typeface="Meiryo UI" panose="020B0604030504040204" pitchFamily="50" charset="-128"/>
                <a:ea typeface="Meiryo UI" panose="020B0604030504040204" pitchFamily="50" charset="-128"/>
              </a:rPr>
              <a:t>施設説明「映像と展示」</a:t>
            </a:r>
          </a:p>
        </p:txBody>
      </p:sp>
      <p:sp>
        <p:nvSpPr>
          <p:cNvPr id="26" name="テキスト ボックス 20"/>
          <p:cNvSpPr txBox="1">
            <a:spLocks noChangeArrowheads="1"/>
          </p:cNvSpPr>
          <p:nvPr/>
        </p:nvSpPr>
        <p:spPr bwMode="auto">
          <a:xfrm>
            <a:off x="2943167" y="5094906"/>
            <a:ext cx="2576266" cy="276999"/>
          </a:xfrm>
          <a:prstGeom prst="rect">
            <a:avLst/>
          </a:prstGeom>
          <a:solidFill>
            <a:schemeClr val="accent4">
              <a:lumMod val="20000"/>
              <a:lumOff val="80000"/>
            </a:schemeClr>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1200" dirty="0">
                <a:latin typeface="Meiryo UI" panose="020B0604030504040204" pitchFamily="50" charset="-128"/>
                <a:ea typeface="Meiryo UI" panose="020B0604030504040204" pitchFamily="50" charset="-128"/>
              </a:rPr>
              <a:t>施設説明「視察」</a:t>
            </a:r>
          </a:p>
        </p:txBody>
      </p:sp>
    </p:spTree>
    <p:extLst>
      <p:ext uri="{BB962C8B-B14F-4D97-AF65-F5344CB8AC3E}">
        <p14:creationId xmlns:p14="http://schemas.microsoft.com/office/powerpoint/2010/main" val="224332168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325" y="7938"/>
            <a:ext cx="939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正方形/長方形 2"/>
          <p:cNvSpPr>
            <a:spLocks noChangeArrowheads="1"/>
          </p:cNvSpPr>
          <p:nvPr/>
        </p:nvSpPr>
        <p:spPr bwMode="auto">
          <a:xfrm>
            <a:off x="10002" y="486625"/>
            <a:ext cx="6858000" cy="707099"/>
          </a:xfrm>
          <a:prstGeom prst="rect">
            <a:avLst/>
          </a:prstGeom>
          <a:solidFill>
            <a:schemeClr val="bg1">
              <a:lumMod val="95000"/>
            </a:schemeClr>
          </a:solidFill>
          <a:ln>
            <a:noFill/>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a:t>
            </a:r>
            <a:r>
              <a:rPr lang="ja-JP" altLang="en-US" sz="1600" b="1" dirty="0">
                <a:latin typeface="Meiryo UI" panose="020B0604030504040204" pitchFamily="50" charset="-128"/>
                <a:ea typeface="Meiryo UI" panose="020B0604030504040204" pitchFamily="50" charset="-128"/>
              </a:rPr>
              <a:t>ワンダーファーム　</a:t>
            </a:r>
            <a:r>
              <a:rPr lang="en-US" altLang="ja-JP" sz="1600" b="1" dirty="0">
                <a:latin typeface="Meiryo UI" panose="020B0604030504040204" pitchFamily="50" charset="-128"/>
                <a:ea typeface="Meiryo UI" panose="020B0604030504040204" pitchFamily="50" charset="-128"/>
              </a:rPr>
              <a:t>11:20</a:t>
            </a:r>
            <a:r>
              <a:rPr lang="ja-JP" altLang="en-US" sz="1600" b="1" dirty="0">
                <a:latin typeface="Meiryo UI" panose="020B0604030504040204" pitchFamily="50" charset="-128"/>
                <a:ea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rPr>
              <a:t>12:20</a:t>
            </a:r>
            <a:r>
              <a:rPr lang="ja-JP" altLang="en-US" sz="1600" dirty="0">
                <a:latin typeface="Meiryo UI" panose="020B0604030504040204" pitchFamily="50" charset="-128"/>
                <a:ea typeface="Meiryo UI" panose="020B0604030504040204" pitchFamily="50" charset="-128"/>
              </a:rPr>
              <a:t>	</a:t>
            </a:r>
          </a:p>
          <a:p>
            <a:r>
              <a:rPr lang="ja-JP" altLang="en-US" sz="1600" b="1" dirty="0">
                <a:latin typeface="Meiryo UI" panose="020B0604030504040204" pitchFamily="50" charset="-128"/>
                <a:ea typeface="Meiryo UI" panose="020B0604030504040204" pitchFamily="50" charset="-128"/>
              </a:rPr>
              <a:t>・視察ならびに昼食</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　</a:t>
            </a:r>
            <a:endPar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3665" y="138772"/>
            <a:ext cx="1763186" cy="1322390"/>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2876" y="1728600"/>
            <a:ext cx="1966104" cy="1474578"/>
          </a:xfrm>
          <a:prstGeom prst="rect">
            <a:avLst/>
          </a:prstGeom>
        </p:spPr>
      </p:pic>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8099" y="1728600"/>
            <a:ext cx="1966104" cy="1474578"/>
          </a:xfrm>
          <a:prstGeom prst="rect">
            <a:avLst/>
          </a:prstGeom>
        </p:spPr>
      </p:pic>
      <p:pic>
        <p:nvPicPr>
          <p:cNvPr id="25" name="図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612" y="3310985"/>
            <a:ext cx="1997245" cy="1497934"/>
          </a:xfrm>
          <a:prstGeom prst="rect">
            <a:avLst/>
          </a:prstGeom>
        </p:spPr>
      </p:pic>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2876" y="5070540"/>
            <a:ext cx="1997245" cy="1497934"/>
          </a:xfrm>
          <a:prstGeom prst="rect">
            <a:avLst/>
          </a:prstGeom>
        </p:spPr>
      </p:pic>
      <p:pic>
        <p:nvPicPr>
          <p:cNvPr id="27" name="図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89433" y="5080934"/>
            <a:ext cx="1998447" cy="1498835"/>
          </a:xfrm>
          <a:prstGeom prst="rect">
            <a:avLst/>
          </a:prstGeom>
        </p:spPr>
      </p:pic>
      <p:sp>
        <p:nvSpPr>
          <p:cNvPr id="17" name="テキスト ボックス 20"/>
          <p:cNvSpPr txBox="1">
            <a:spLocks noChangeArrowheads="1"/>
          </p:cNvSpPr>
          <p:nvPr/>
        </p:nvSpPr>
        <p:spPr bwMode="auto">
          <a:xfrm>
            <a:off x="3420253" y="1590100"/>
            <a:ext cx="1925962" cy="276999"/>
          </a:xfrm>
          <a:prstGeom prst="rect">
            <a:avLst/>
          </a:prstGeom>
          <a:solidFill>
            <a:schemeClr val="accent4">
              <a:lumMod val="20000"/>
              <a:lumOff val="80000"/>
            </a:schemeClr>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1200" dirty="0">
                <a:latin typeface="Meiryo UI" panose="020B0604030504040204" pitchFamily="50" charset="-128"/>
                <a:ea typeface="Meiryo UI" panose="020B0604030504040204" pitchFamily="50" charset="-128"/>
              </a:rPr>
              <a:t>「トマト農園」</a:t>
            </a:r>
          </a:p>
        </p:txBody>
      </p:sp>
      <p:sp>
        <p:nvSpPr>
          <p:cNvPr id="18" name="正方形/長方形 17"/>
          <p:cNvSpPr/>
          <p:nvPr/>
        </p:nvSpPr>
        <p:spPr>
          <a:xfrm>
            <a:off x="360791" y="2150742"/>
            <a:ext cx="1767637" cy="421163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200" dirty="0"/>
              <a:t>最先端の機器を使用してのトマト栽培を見学</a:t>
            </a:r>
          </a:p>
          <a:p>
            <a:pPr algn="ctr"/>
            <a:r>
              <a:rPr lang="ja-JP" altLang="en-US" sz="1200" dirty="0"/>
              <a:t>ならびに施設の説明。</a:t>
            </a:r>
          </a:p>
          <a:p>
            <a:pPr algn="ctr"/>
            <a:r>
              <a:rPr lang="ja-JP" altLang="en-US" sz="1200" dirty="0"/>
              <a:t>トマトを試食。</a:t>
            </a:r>
          </a:p>
          <a:p>
            <a:pPr algn="ctr"/>
            <a:endParaRPr lang="ja-JP" altLang="en-US" sz="1200" dirty="0"/>
          </a:p>
          <a:p>
            <a:pPr algn="ctr"/>
            <a:r>
              <a:rPr lang="ja-JP" altLang="en-US" sz="1200" dirty="0"/>
              <a:t>「</a:t>
            </a:r>
            <a:r>
              <a:rPr lang="en-US" altLang="ja-JP" sz="1200" dirty="0"/>
              <a:t>CROSS WONDER DINING</a:t>
            </a:r>
            <a:r>
              <a:rPr lang="ja-JP" altLang="en-US" sz="1200" dirty="0"/>
              <a:t>」での</a:t>
            </a:r>
          </a:p>
          <a:p>
            <a:pPr algn="ctr"/>
            <a:r>
              <a:rPr lang="ja-JP" altLang="en-US" sz="1200" dirty="0"/>
              <a:t>ランチ</a:t>
            </a:r>
          </a:p>
          <a:p>
            <a:pPr algn="ctr"/>
            <a:r>
              <a:rPr lang="ja-JP" altLang="en-US" sz="1200" dirty="0"/>
              <a:t>自社栽培の採れたてフルーツトマトのほか、</a:t>
            </a:r>
          </a:p>
          <a:p>
            <a:pPr algn="ctr"/>
            <a:r>
              <a:rPr lang="ja-JP" altLang="en-US" sz="1200" dirty="0"/>
              <a:t>地元野菜、</a:t>
            </a:r>
          </a:p>
          <a:p>
            <a:pPr algn="ctr"/>
            <a:r>
              <a:rPr lang="ja-JP" altLang="en-US" sz="1200" dirty="0"/>
              <a:t>新鮮な魚介類、</a:t>
            </a:r>
          </a:p>
          <a:p>
            <a:pPr algn="ctr"/>
            <a:r>
              <a:rPr lang="ja-JP" altLang="en-US" sz="1200" dirty="0"/>
              <a:t>福島のお肉などの</a:t>
            </a:r>
          </a:p>
          <a:p>
            <a:pPr algn="ctr"/>
            <a:r>
              <a:rPr lang="ja-JP" altLang="en-US" sz="1200" dirty="0"/>
              <a:t>地元食材を使用した</a:t>
            </a:r>
          </a:p>
          <a:p>
            <a:pPr algn="ctr"/>
            <a:r>
              <a:rPr lang="ja-JP" altLang="en-US" sz="1200" dirty="0"/>
              <a:t>お弁当。</a:t>
            </a:r>
          </a:p>
        </p:txBody>
      </p:sp>
      <p:sp>
        <p:nvSpPr>
          <p:cNvPr id="20" name="テキスト ボックス 20"/>
          <p:cNvSpPr txBox="1">
            <a:spLocks noChangeArrowheads="1"/>
          </p:cNvSpPr>
          <p:nvPr/>
        </p:nvSpPr>
        <p:spPr bwMode="auto">
          <a:xfrm>
            <a:off x="3497487" y="3252654"/>
            <a:ext cx="1680119" cy="276999"/>
          </a:xfrm>
          <a:prstGeom prst="rect">
            <a:avLst/>
          </a:prstGeom>
          <a:solidFill>
            <a:schemeClr val="accent4">
              <a:lumMod val="20000"/>
              <a:lumOff val="80000"/>
            </a:schemeClr>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en-US" altLang="ja-JP" sz="1200" dirty="0">
                <a:latin typeface="Meiryo UI" panose="020B0604030504040204" pitchFamily="50" charset="-128"/>
                <a:ea typeface="Meiryo UI" panose="020B0604030504040204" pitchFamily="50" charset="-128"/>
              </a:rPr>
              <a:t>ES</a:t>
            </a:r>
            <a:r>
              <a:rPr lang="ja-JP" altLang="en-US" sz="1200" dirty="0">
                <a:latin typeface="Meiryo UI" panose="020B0604030504040204" pitchFamily="50" charset="-128"/>
                <a:ea typeface="Meiryo UI" panose="020B0604030504040204" pitchFamily="50" charset="-128"/>
              </a:rPr>
              <a:t>ショップ</a:t>
            </a:r>
          </a:p>
        </p:txBody>
      </p:sp>
      <p:sp>
        <p:nvSpPr>
          <p:cNvPr id="21" name="テキスト ボックス 20"/>
          <p:cNvSpPr txBox="1">
            <a:spLocks noChangeArrowheads="1"/>
          </p:cNvSpPr>
          <p:nvPr/>
        </p:nvSpPr>
        <p:spPr bwMode="auto">
          <a:xfrm>
            <a:off x="3102143" y="4926023"/>
            <a:ext cx="2706623" cy="276999"/>
          </a:xfrm>
          <a:prstGeom prst="rect">
            <a:avLst/>
          </a:prstGeom>
          <a:solidFill>
            <a:schemeClr val="accent4">
              <a:lumMod val="20000"/>
              <a:lumOff val="80000"/>
            </a:schemeClr>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1200" dirty="0"/>
              <a:t>「</a:t>
            </a:r>
            <a:r>
              <a:rPr lang="en-US" altLang="ja-JP" sz="1200" dirty="0"/>
              <a:t>CROSS WONDER DINING</a:t>
            </a:r>
            <a:r>
              <a:rPr lang="ja-JP" altLang="en-US" sz="1200" dirty="0"/>
              <a:t>」ランチ</a:t>
            </a:r>
            <a:endParaRPr lang="ja-JP" altLang="en-US" sz="1200" dirty="0">
              <a:latin typeface="Meiryo UI" panose="020B0604030504040204" pitchFamily="50" charset="-128"/>
              <a:ea typeface="Meiryo UI" panose="020B0604030504040204" pitchFamily="50" charset="-128"/>
            </a:endParaRPr>
          </a:p>
        </p:txBody>
      </p:sp>
      <p:grpSp>
        <p:nvGrpSpPr>
          <p:cNvPr id="24" name="グループ化 23"/>
          <p:cNvGrpSpPr/>
          <p:nvPr/>
        </p:nvGrpSpPr>
        <p:grpSpPr>
          <a:xfrm>
            <a:off x="10002" y="6723385"/>
            <a:ext cx="6858000" cy="1455616"/>
            <a:chOff x="27565" y="6737924"/>
            <a:chExt cx="6858000" cy="1455616"/>
          </a:xfrm>
        </p:grpSpPr>
        <p:sp>
          <p:nvSpPr>
            <p:cNvPr id="29" name="正方形/長方形 2"/>
            <p:cNvSpPr>
              <a:spLocks noChangeArrowheads="1"/>
            </p:cNvSpPr>
            <p:nvPr/>
          </p:nvSpPr>
          <p:spPr bwMode="auto">
            <a:xfrm>
              <a:off x="27565" y="6737924"/>
              <a:ext cx="6858000" cy="1455616"/>
            </a:xfrm>
            <a:prstGeom prst="rect">
              <a:avLst/>
            </a:prstGeom>
            <a:solidFill>
              <a:schemeClr val="bg1">
                <a:lumMod val="95000"/>
              </a:schemeClr>
            </a:solidFill>
            <a:ln>
              <a:noFill/>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a:spcBef>
                  <a:spcPct val="20000"/>
                </a:spcBef>
                <a:buClr>
                  <a:schemeClr val="bg2"/>
                </a:buClr>
                <a:buSzPct val="75000"/>
                <a:buFont typeface="Wingdings" panose="05000000000000000000" pitchFamily="2" charset="2"/>
                <a:buNone/>
                <a:defRPr/>
              </a:pPr>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a:t>
              </a:r>
              <a:r>
                <a:rPr lang="ja-JP" altLang="en-US" sz="1600" b="1" dirty="0">
                  <a:latin typeface="Meiryo UI" panose="020B0604030504040204" pitchFamily="50" charset="-128"/>
                  <a:ea typeface="Meiryo UI" panose="020B0604030504040204" pitchFamily="50" charset="-128"/>
                </a:rPr>
                <a:t>ワンダーファーム</a:t>
              </a:r>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　出発</a:t>
              </a:r>
            </a:p>
            <a:p>
              <a:pPr algn="just">
                <a:spcBef>
                  <a:spcPct val="20000"/>
                </a:spcBef>
                <a:buClr>
                  <a:schemeClr val="bg2"/>
                </a:buClr>
                <a:buSzPct val="75000"/>
                <a:buFont typeface="Wingdings" panose="05000000000000000000" pitchFamily="2" charset="2"/>
                <a:buNone/>
                <a:defRPr/>
              </a:pPr>
              <a:endPar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endParaRPr>
            </a:p>
            <a:p>
              <a:pPr algn="just">
                <a:spcBef>
                  <a:spcPct val="20000"/>
                </a:spcBef>
                <a:buClr>
                  <a:schemeClr val="bg2"/>
                </a:buClr>
                <a:buSzPct val="75000"/>
                <a:buFont typeface="Wingdings" panose="05000000000000000000" pitchFamily="2" charset="2"/>
                <a:buNone/>
                <a:defRPr/>
              </a:pPr>
              <a:endPar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endParaRPr>
            </a:p>
            <a:p>
              <a:pPr>
                <a:defRPr/>
              </a:pP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a:t>
              </a:r>
              <a:r>
                <a:rPr lang="ja-JP" altLang="en-US" sz="1600" b="1" dirty="0">
                  <a:latin typeface="Meiryo UI" panose="020B0604030504040204" pitchFamily="50" charset="-128"/>
                  <a:ea typeface="Meiryo UI" panose="020B0604030504040204" pitchFamily="50" charset="-128"/>
                </a:rPr>
                <a:t>いわき駅　</a:t>
              </a:r>
              <a:r>
                <a:rPr lang="ja-JP" altLang="en-US" sz="1600" b="1" dirty="0">
                  <a:latin typeface="Meiryo UI" panose="020B0604030504040204" pitchFamily="50" charset="-128"/>
                  <a:ea typeface="Meiryo UI" panose="020B0604030504040204" pitchFamily="50" charset="-128"/>
                </a:rPr>
                <a:t>解散</a:t>
              </a:r>
              <a:r>
                <a:rPr lang="ja-JP" altLang="en-US" sz="1600"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　　　　　　　　　　　　　　　　　　　　　　　皆様、</a:t>
              </a:r>
              <a:endParaRPr lang="en-US" altLang="ja-JP" sz="1600" b="1" dirty="0">
                <a:latin typeface="Meiryo UI" panose="020B0604030504040204" pitchFamily="50" charset="-128"/>
                <a:ea typeface="Meiryo UI" panose="020B0604030504040204" pitchFamily="50" charset="-128"/>
              </a:endParaRPr>
            </a:p>
            <a:p>
              <a:pPr>
                <a:defRPr/>
              </a:pPr>
              <a:r>
                <a:rPr lang="ja-JP" altLang="en-US" sz="1600" b="1" dirty="0">
                  <a:latin typeface="Meiryo UI" panose="020B0604030504040204" pitchFamily="50" charset="-128"/>
                  <a:ea typeface="Meiryo UI" panose="020B0604030504040204" pitchFamily="50" charset="-128"/>
                </a:rPr>
                <a:t>　　　　　　　　　　　　　　　　　　　　　　　　　　　　　　　　　　　　お疲れ様でした。</a:t>
              </a:r>
              <a:endParaRPr lang="ja-JP" altLang="en-US" sz="1600" dirty="0">
                <a:latin typeface="Meiryo UI" panose="020B0604030504040204" pitchFamily="50" charset="-128"/>
                <a:ea typeface="Meiryo UI" panose="020B0604030504040204" pitchFamily="50" charset="-128"/>
              </a:endParaRPr>
            </a:p>
            <a:p>
              <a:pPr algn="just" eaLnBrk="1" hangingPunct="1">
                <a:defRPr/>
              </a:pPr>
              <a:endParaRPr lang="en-US" altLang="ja-JP" sz="1600" dirty="0">
                <a:latin typeface="Meiryo UI" panose="020B0604030504040204" pitchFamily="50" charset="-128"/>
                <a:ea typeface="Meiryo UI" panose="020B0604030504040204" pitchFamily="50" charset="-128"/>
              </a:endParaRPr>
            </a:p>
            <a:p>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rPr>
                <a:t>　</a:t>
              </a:r>
              <a:endParaRPr lang="en-US" altLang="ja-JP"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30" name="下矢印 29"/>
            <p:cNvSpPr/>
            <p:nvPr/>
          </p:nvSpPr>
          <p:spPr>
            <a:xfrm>
              <a:off x="380893" y="7084464"/>
              <a:ext cx="290581" cy="4989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
            <p:cNvPicPr>
              <a:picLocks noChangeAspect="1"/>
            </p:cNvPicPr>
            <p:nvPr/>
          </p:nvPicPr>
          <p:blipFill>
            <a:blip r:embed="rId10" cstate="print">
              <a:extLst>
                <a:ext uri="{28A0092B-C50C-407E-A947-70E740481C1C}">
                  <a14:useLocalDpi xmlns:a14="http://schemas.microsoft.com/office/drawing/2010/main" val="0"/>
                </a:ext>
              </a:extLst>
            </a:blip>
            <a:srcRect l="11125" t="1750" r="11749" b="48125"/>
            <a:stretch>
              <a:fillRect/>
            </a:stretch>
          </p:blipFill>
          <p:spPr bwMode="auto">
            <a:xfrm>
              <a:off x="782267" y="7120468"/>
              <a:ext cx="656774" cy="42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図 18"/>
          <p:cNvPicPr>
            <a:picLocks noChangeAspect="1"/>
          </p:cNvPicPr>
          <p:nvPr/>
        </p:nvPicPr>
        <p:blipFill>
          <a:blip r:embed="rId11">
            <a:duotone>
              <a:prstClr val="black"/>
              <a:schemeClr val="accent6">
                <a:tint val="45000"/>
                <a:satMod val="400000"/>
              </a:schemeClr>
            </a:duotone>
          </a:blip>
          <a:stretch>
            <a:fillRect/>
          </a:stretch>
        </p:blipFill>
        <p:spPr>
          <a:xfrm>
            <a:off x="3443525" y="6816434"/>
            <a:ext cx="1512692" cy="1512692"/>
          </a:xfrm>
          <a:prstGeom prst="rect">
            <a:avLst/>
          </a:prstGeom>
        </p:spPr>
      </p:pic>
      <p:sp>
        <p:nvSpPr>
          <p:cNvPr id="22" name="下矢印 21"/>
          <p:cNvSpPr/>
          <p:nvPr/>
        </p:nvSpPr>
        <p:spPr>
          <a:xfrm rot="16200000" flipH="1">
            <a:off x="2730197" y="7316868"/>
            <a:ext cx="309046" cy="813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0956411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正方形/長方形 2"/>
          <p:cNvSpPr>
            <a:spLocks noChangeArrowheads="1"/>
          </p:cNvSpPr>
          <p:nvPr/>
        </p:nvSpPr>
        <p:spPr bwMode="auto">
          <a:xfrm>
            <a:off x="0" y="17463"/>
            <a:ext cx="6858000" cy="8513762"/>
          </a:xfrm>
          <a:prstGeom prst="rect">
            <a:avLst/>
          </a:prstGeom>
          <a:solidFill>
            <a:schemeClr val="bg1">
              <a:lumMod val="95000"/>
            </a:schemeClr>
          </a:solidFill>
          <a:ln>
            <a:noFill/>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a:spcBef>
                <a:spcPct val="20000"/>
              </a:spcBef>
              <a:buClr>
                <a:schemeClr val="bg2"/>
              </a:buClr>
              <a:buSzPct val="75000"/>
              <a:defRPr/>
            </a:pPr>
            <a:endParaRPr lang="ja-JP" altLang="en-US" sz="1400" b="1" dirty="0">
              <a:latin typeface="Meiryo UI" panose="020B0604030504040204" pitchFamily="50" charset="-128"/>
              <a:ea typeface="Meiryo UI" panose="020B0604030504040204" pitchFamily="50" charset="-128"/>
            </a:endParaRPr>
          </a:p>
          <a:p>
            <a:pPr algn="just" eaLnBrk="1" hangingPunct="1">
              <a:defRPr/>
            </a:pPr>
            <a:endParaRPr lang="en-US" altLang="ja-JP" sz="1400" dirty="0">
              <a:latin typeface="Meiryo UI" panose="020B0604030504040204" pitchFamily="50" charset="-128"/>
              <a:ea typeface="Meiryo UI" panose="020B0604030504040204" pitchFamily="50" charset="-128"/>
            </a:endParaRPr>
          </a:p>
        </p:txBody>
      </p:sp>
      <p:sp>
        <p:nvSpPr>
          <p:cNvPr id="18" name="正方形/長方形 17"/>
          <p:cNvSpPr/>
          <p:nvPr/>
        </p:nvSpPr>
        <p:spPr bwMode="auto">
          <a:xfrm>
            <a:off x="2709" y="449188"/>
            <a:ext cx="6856413" cy="655272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正方形/長方形 2"/>
          <p:cNvSpPr>
            <a:spLocks noChangeArrowheads="1"/>
          </p:cNvSpPr>
          <p:nvPr/>
        </p:nvSpPr>
        <p:spPr bwMode="auto">
          <a:xfrm>
            <a:off x="330908" y="618256"/>
            <a:ext cx="6196184" cy="6203640"/>
          </a:xfrm>
          <a:prstGeom prst="rect">
            <a:avLst/>
          </a:prstGeom>
          <a:solidFill>
            <a:schemeClr val="bg1">
              <a:lumMod val="95000"/>
            </a:schemeClr>
          </a:solidFill>
          <a:ln>
            <a:noFill/>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a:spcBef>
                <a:spcPct val="20000"/>
              </a:spcBef>
              <a:buClr>
                <a:schemeClr val="bg2"/>
              </a:buClr>
              <a:buSzPct val="75000"/>
              <a:buFont typeface="Wingdings" panose="05000000000000000000" pitchFamily="2" charset="2"/>
              <a:buNone/>
              <a:defRPr/>
            </a:pPr>
            <a:r>
              <a:rPr lang="ja-JP" altLang="en-US" b="1" dirty="0">
                <a:latin typeface="Meiryo UI" panose="020B0604030504040204" pitchFamily="50" charset="-128"/>
                <a:ea typeface="Meiryo UI" panose="020B0604030504040204" pitchFamily="50" charset="-128"/>
                <a:cs typeface="Microsoft Himalaya" panose="01010100010101010101" pitchFamily="2" charset="0"/>
              </a:rPr>
              <a:t>◆事務局所感</a:t>
            </a:r>
            <a:endParaRPr lang="en-US" altLang="ja-JP" b="1" dirty="0">
              <a:latin typeface="Meiryo UI" panose="020B0604030504040204" pitchFamily="50" charset="-128"/>
              <a:ea typeface="Meiryo UI" panose="020B0604030504040204" pitchFamily="50" charset="-128"/>
              <a:cs typeface="Microsoft Himalaya" panose="01010100010101010101" pitchFamily="2" charset="0"/>
            </a:endParaRPr>
          </a:p>
          <a:p>
            <a:pPr algn="just">
              <a:lnSpc>
                <a:spcPts val="1500"/>
              </a:lnSpc>
              <a:spcBef>
                <a:spcPct val="20000"/>
              </a:spcBef>
              <a:buClr>
                <a:schemeClr val="bg2"/>
              </a:buClr>
              <a:buSzPct val="75000"/>
              <a:defRPr/>
            </a:pP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お忙しい中、多数のご参加誠にありがとうございました。</a:t>
            </a:r>
          </a:p>
          <a:p>
            <a:pPr algn="just">
              <a:lnSpc>
                <a:spcPts val="1500"/>
              </a:lnSpc>
              <a:spcBef>
                <a:spcPct val="20000"/>
              </a:spcBef>
              <a:buClr>
                <a:schemeClr val="bg2"/>
              </a:buClr>
              <a:buSzPct val="75000"/>
              <a:defRPr/>
            </a:pP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コロナも５類へ移行となり、多くの応援企業さまにご参加いただき本当に嬉しく思います。</a:t>
            </a:r>
          </a:p>
          <a:p>
            <a:pPr algn="just">
              <a:lnSpc>
                <a:spcPts val="1500"/>
              </a:lnSpc>
              <a:spcBef>
                <a:spcPct val="20000"/>
              </a:spcBef>
              <a:buClr>
                <a:schemeClr val="bg2"/>
              </a:buClr>
              <a:buSzPct val="75000"/>
              <a:defRPr/>
            </a:pPr>
            <a:endParaRPr lang="ja-JP" altLang="en-US" sz="1300" dirty="0">
              <a:latin typeface="Meiryo UI" panose="020B0604030504040204" pitchFamily="50" charset="-128"/>
              <a:ea typeface="Meiryo UI" panose="020B0604030504040204" pitchFamily="50" charset="-128"/>
              <a:cs typeface="Microsoft Himalaya" panose="01010100010101010101" pitchFamily="2" charset="0"/>
            </a:endParaRPr>
          </a:p>
          <a:p>
            <a:pPr algn="just">
              <a:lnSpc>
                <a:spcPts val="1500"/>
              </a:lnSpc>
              <a:spcBef>
                <a:spcPct val="20000"/>
              </a:spcBef>
              <a:buClr>
                <a:schemeClr val="bg2"/>
              </a:buClr>
              <a:buSzPct val="75000"/>
              <a:defRPr/>
            </a:pPr>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8</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月</a:t>
            </a:r>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24</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日より</a:t>
            </a:r>
            <a:r>
              <a:rPr lang="ja-JP" altLang="en-US" sz="1300" dirty="0">
                <a:latin typeface="Meiryo UI" panose="020B0604030504040204" pitchFamily="50" charset="-128"/>
                <a:ea typeface="Meiryo UI" panose="020B0604030504040204" pitchFamily="50" charset="-128"/>
              </a:rPr>
              <a:t>福島第</a:t>
            </a:r>
            <a:r>
              <a:rPr lang="en-US" altLang="ja-JP" sz="1300" dirty="0">
                <a:latin typeface="Meiryo UI" panose="020B0604030504040204" pitchFamily="50" charset="-128"/>
                <a:ea typeface="Meiryo UI" panose="020B0604030504040204" pitchFamily="50" charset="-128"/>
              </a:rPr>
              <a:t>1</a:t>
            </a:r>
            <a:r>
              <a:rPr lang="ja-JP" altLang="en-US" sz="1300" dirty="0">
                <a:latin typeface="Meiryo UI" panose="020B0604030504040204" pitchFamily="50" charset="-128"/>
                <a:ea typeface="Meiryo UI" panose="020B0604030504040204" pitchFamily="50" charset="-128"/>
              </a:rPr>
              <a:t>原子力発電所の敷地内に</a:t>
            </a:r>
            <a:r>
              <a:rPr lang="ja-JP" altLang="en-US" sz="1300" dirty="0" smtClean="0">
                <a:latin typeface="Meiryo UI" panose="020B0604030504040204" pitchFamily="50" charset="-128"/>
                <a:ea typeface="Meiryo UI" panose="020B0604030504040204" pitchFamily="50" charset="-128"/>
              </a:rPr>
              <a:t>たまる処理</a:t>
            </a:r>
            <a:r>
              <a:rPr lang="ja-JP" altLang="en-US" sz="1300" dirty="0">
                <a:latin typeface="Meiryo UI" panose="020B0604030504040204" pitchFamily="50" charset="-128"/>
                <a:ea typeface="Meiryo UI" panose="020B0604030504040204" pitchFamily="50" charset="-128"/>
              </a:rPr>
              <a:t>水</a:t>
            </a:r>
            <a:r>
              <a:rPr lang="ja-JP" altLang="en-US" sz="1300" dirty="0" smtClean="0">
                <a:latin typeface="Meiryo UI" panose="020B0604030504040204" pitchFamily="50" charset="-128"/>
                <a:ea typeface="Meiryo UI" panose="020B0604030504040204" pitchFamily="50" charset="-128"/>
              </a:rPr>
              <a:t>の海洋</a:t>
            </a:r>
            <a:r>
              <a:rPr lang="ja-JP" altLang="en-US" sz="1300" dirty="0">
                <a:latin typeface="Meiryo UI" panose="020B0604030504040204" pitchFamily="50" charset="-128"/>
                <a:ea typeface="Meiryo UI" panose="020B0604030504040204" pitchFamily="50" charset="-128"/>
              </a:rPr>
              <a:t>放出を始めた事も踏まえ、応援企業さまの</a:t>
            </a:r>
            <a:r>
              <a:rPr lang="ja-JP" altLang="en-US" sz="1300" dirty="0" smtClean="0">
                <a:latin typeface="Meiryo UI" panose="020B0604030504040204" pitchFamily="50" charset="-128"/>
                <a:ea typeface="Meiryo UI" panose="020B0604030504040204" pitchFamily="50" charset="-128"/>
              </a:rPr>
              <a:t>注目、ならびにご心配</a:t>
            </a:r>
            <a:r>
              <a:rPr lang="ja-JP" altLang="en-US" sz="1300" dirty="0">
                <a:latin typeface="Meiryo UI" panose="020B0604030504040204" pitchFamily="50" charset="-128"/>
                <a:ea typeface="Meiryo UI" panose="020B0604030504040204" pitchFamily="50" charset="-128"/>
              </a:rPr>
              <a:t>をおかけしていることを感じました</a:t>
            </a:r>
            <a:r>
              <a:rPr lang="ja-JP" altLang="en-US" sz="1300" dirty="0" smtClean="0">
                <a:latin typeface="Meiryo UI" panose="020B0604030504040204" pitchFamily="50" charset="-128"/>
                <a:ea typeface="Meiryo UI" panose="020B0604030504040204" pitchFamily="50" charset="-128"/>
              </a:rPr>
              <a:t>。</a:t>
            </a:r>
          </a:p>
          <a:p>
            <a:pPr algn="just">
              <a:lnSpc>
                <a:spcPts val="1500"/>
              </a:lnSpc>
              <a:spcBef>
                <a:spcPct val="20000"/>
              </a:spcBef>
              <a:buClr>
                <a:schemeClr val="bg2"/>
              </a:buClr>
              <a:buSzPct val="75000"/>
              <a:defRPr/>
            </a:pPr>
            <a:endParaRPr lang="ja-JP" altLang="en-US" sz="1300" dirty="0"/>
          </a:p>
          <a:p>
            <a:pPr algn="just">
              <a:lnSpc>
                <a:spcPts val="1500"/>
              </a:lnSpc>
              <a:spcBef>
                <a:spcPct val="20000"/>
              </a:spcBef>
              <a:buClr>
                <a:schemeClr val="bg2"/>
              </a:buClr>
              <a:buSzPct val="75000"/>
              <a:defRPr/>
            </a:pP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総会では、役員みなさまが再任</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a:t>
            </a:r>
          </a:p>
          <a:p>
            <a:pPr algn="just">
              <a:lnSpc>
                <a:spcPts val="1500"/>
              </a:lnSpc>
              <a:spcBef>
                <a:spcPct val="20000"/>
              </a:spcBef>
              <a:buClr>
                <a:schemeClr val="bg2"/>
              </a:buClr>
              <a:buSzPct val="75000"/>
              <a:defRPr/>
            </a:pP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レセプションでは</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現在</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の福島の様子</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a:t>
            </a:r>
          </a:p>
          <a:p>
            <a:pPr algn="just">
              <a:lnSpc>
                <a:spcPts val="1500"/>
              </a:lnSpc>
              <a:spcBef>
                <a:spcPct val="20000"/>
              </a:spcBef>
              <a:buClr>
                <a:schemeClr val="bg2"/>
              </a:buClr>
              <a:buSzPct val="75000"/>
              <a:defRPr/>
            </a:pP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福島</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第一原子力</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発電所の廃炉に向けた取り組みに</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ついて</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のご説</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明いたたぎ、</a:t>
            </a:r>
          </a:p>
          <a:p>
            <a:pPr algn="just">
              <a:lnSpc>
                <a:spcPts val="1500"/>
              </a:lnSpc>
              <a:spcBef>
                <a:spcPct val="20000"/>
              </a:spcBef>
              <a:buClr>
                <a:schemeClr val="bg2"/>
              </a:buClr>
              <a:buSzPct val="75000"/>
              <a:defRPr/>
            </a:pP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今後の福島の復興支援について、</a:t>
            </a:r>
          </a:p>
          <a:p>
            <a:pPr algn="just">
              <a:lnSpc>
                <a:spcPts val="1500"/>
              </a:lnSpc>
              <a:spcBef>
                <a:spcPct val="20000"/>
              </a:spcBef>
              <a:buClr>
                <a:schemeClr val="bg2"/>
              </a:buClr>
              <a:buSzPct val="75000"/>
              <a:defRPr/>
            </a:pP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応援企業さまにより一層のご理解をいただけたように感じました。</a:t>
            </a:r>
          </a:p>
          <a:p>
            <a:pPr algn="just">
              <a:lnSpc>
                <a:spcPts val="1500"/>
              </a:lnSpc>
              <a:spcBef>
                <a:spcPct val="20000"/>
              </a:spcBef>
              <a:buClr>
                <a:schemeClr val="bg2"/>
              </a:buClr>
              <a:buSzPct val="75000"/>
              <a:defRPr/>
            </a:pPr>
            <a:endParaRPr lang="ja-JP" altLang="en-US" sz="1300" dirty="0">
              <a:latin typeface="Meiryo UI" panose="020B0604030504040204" pitchFamily="50" charset="-128"/>
              <a:ea typeface="Meiryo UI" panose="020B0604030504040204" pitchFamily="50" charset="-128"/>
              <a:cs typeface="Microsoft Himalaya" panose="01010100010101010101" pitchFamily="2" charset="0"/>
            </a:endParaRPr>
          </a:p>
          <a:p>
            <a:pPr algn="just">
              <a:lnSpc>
                <a:spcPts val="1500"/>
              </a:lnSpc>
              <a:spcBef>
                <a:spcPct val="20000"/>
              </a:spcBef>
              <a:buClr>
                <a:schemeClr val="bg2"/>
              </a:buClr>
              <a:buSzPct val="75000"/>
              <a:defRPr/>
            </a:pP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レセプションでは、福島食材を使用した多くの料理をご堪能いただき、</a:t>
            </a:r>
          </a:p>
          <a:p>
            <a:pPr algn="just">
              <a:lnSpc>
                <a:spcPts val="1500"/>
              </a:lnSpc>
              <a:spcBef>
                <a:spcPct val="20000"/>
              </a:spcBef>
              <a:buClr>
                <a:schemeClr val="bg2"/>
              </a:buClr>
              <a:buSzPct val="75000"/>
              <a:defRPr/>
            </a:pP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みなさまから「目光など福島でしか食べれない</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もの</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も多く、</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とてもおいしい</a:t>
            </a:r>
            <a:r>
              <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rPr>
              <a:t>! </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お刺身</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も新鮮で</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a:t>
            </a:r>
          </a:p>
          <a:p>
            <a:pPr algn="just">
              <a:lnSpc>
                <a:spcPts val="1500"/>
              </a:lnSpc>
              <a:spcBef>
                <a:spcPct val="20000"/>
              </a:spcBef>
              <a:buClr>
                <a:schemeClr val="bg2"/>
              </a:buClr>
              <a:buSzPct val="75000"/>
              <a:defRPr/>
            </a:pP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お肉</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も柔らかい。野菜も果物も水みずしい」と大好評。</a:t>
            </a:r>
          </a:p>
          <a:p>
            <a:pPr algn="just">
              <a:lnSpc>
                <a:spcPts val="1500"/>
              </a:lnSpc>
              <a:spcBef>
                <a:spcPct val="20000"/>
              </a:spcBef>
              <a:buClr>
                <a:schemeClr val="bg2"/>
              </a:buClr>
              <a:buSzPct val="75000"/>
              <a:defRPr/>
            </a:pP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みなさまからのあたたかいお言葉をいただくことが出来ました。</a:t>
            </a:r>
          </a:p>
          <a:p>
            <a:pPr algn="just">
              <a:lnSpc>
                <a:spcPts val="1500"/>
              </a:lnSpc>
              <a:spcBef>
                <a:spcPct val="20000"/>
              </a:spcBef>
              <a:buClr>
                <a:schemeClr val="bg2"/>
              </a:buClr>
              <a:buSzPct val="75000"/>
              <a:defRPr/>
            </a:pPr>
            <a:endParaRPr lang="ja-JP" altLang="en-US" sz="1300" dirty="0">
              <a:latin typeface="Meiryo UI" panose="020B0604030504040204" pitchFamily="50" charset="-128"/>
              <a:ea typeface="Meiryo UI" panose="020B0604030504040204" pitchFamily="50" charset="-128"/>
              <a:cs typeface="Microsoft Himalaya" panose="01010100010101010101" pitchFamily="2" charset="0"/>
            </a:endParaRPr>
          </a:p>
          <a:p>
            <a:pPr algn="just">
              <a:lnSpc>
                <a:spcPts val="1500"/>
              </a:lnSpc>
              <a:spcBef>
                <a:spcPct val="20000"/>
              </a:spcBef>
              <a:buClr>
                <a:schemeClr val="bg2"/>
              </a:buClr>
              <a:buSzPct val="75000"/>
              <a:defRPr/>
            </a:pP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翌日の福島水素エネルギー研究フィールドでは、</a:t>
            </a:r>
          </a:p>
          <a:p>
            <a:pPr algn="just">
              <a:lnSpc>
                <a:spcPts val="1500"/>
              </a:lnSpc>
              <a:spcBef>
                <a:spcPct val="20000"/>
              </a:spcBef>
              <a:buClr>
                <a:schemeClr val="bg2"/>
              </a:buClr>
              <a:buSzPct val="75000"/>
              <a:defRPr/>
            </a:pP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脱炭素、新エネルギー開発について</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ご説明</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ならびに施設を直接視察</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をした事で、</a:t>
            </a:r>
          </a:p>
          <a:p>
            <a:pPr algn="just">
              <a:lnSpc>
                <a:spcPts val="1500"/>
              </a:lnSpc>
              <a:spcBef>
                <a:spcPct val="20000"/>
              </a:spcBef>
              <a:buClr>
                <a:schemeClr val="bg2"/>
              </a:buClr>
              <a:buSzPct val="75000"/>
              <a:defRPr/>
            </a:pP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新電力の発展についてより身近に感じていただいたように思います。</a:t>
            </a:r>
          </a:p>
          <a:p>
            <a:pPr algn="just">
              <a:lnSpc>
                <a:spcPts val="1500"/>
              </a:lnSpc>
              <a:spcBef>
                <a:spcPct val="20000"/>
              </a:spcBef>
              <a:buClr>
                <a:schemeClr val="bg2"/>
              </a:buClr>
              <a:buSzPct val="75000"/>
              <a:defRPr/>
            </a:pP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ワンダーファーム</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では最先端</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のトマト栽培を</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見学。福島食材</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ふんだんなお弁当での昼食。</a:t>
            </a:r>
          </a:p>
          <a:p>
            <a:pPr algn="just">
              <a:lnSpc>
                <a:spcPts val="1500"/>
              </a:lnSpc>
              <a:spcBef>
                <a:spcPct val="20000"/>
              </a:spcBef>
              <a:buClr>
                <a:schemeClr val="bg2"/>
              </a:buClr>
              <a:buSzPct val="75000"/>
              <a:defRPr/>
            </a:pP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ご</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参加</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いただいたみなさまには</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とても</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リラックスしていただけた</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様子、</a:t>
            </a:r>
          </a:p>
          <a:p>
            <a:pPr algn="just">
              <a:lnSpc>
                <a:spcPts val="1500"/>
              </a:lnSpc>
              <a:spcBef>
                <a:spcPct val="20000"/>
              </a:spcBef>
              <a:buClr>
                <a:schemeClr val="bg2"/>
              </a:buClr>
              <a:buSzPct val="75000"/>
              <a:defRPr/>
            </a:pP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お弁当</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に舌鼓を打つ</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って</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いただく</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事</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が</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出来</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ました</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a:t>
            </a:r>
            <a:endParaRPr lang="ja-JP" altLang="en-US" sz="1300" dirty="0">
              <a:latin typeface="Meiryo UI" panose="020B0604030504040204" pitchFamily="50" charset="-128"/>
              <a:ea typeface="Meiryo UI" panose="020B0604030504040204" pitchFamily="50" charset="-128"/>
              <a:cs typeface="Microsoft Himalaya" panose="01010100010101010101" pitchFamily="2" charset="0"/>
            </a:endParaRPr>
          </a:p>
          <a:p>
            <a:pPr algn="just">
              <a:lnSpc>
                <a:spcPts val="1500"/>
              </a:lnSpc>
              <a:spcBef>
                <a:spcPct val="20000"/>
              </a:spcBef>
              <a:buClr>
                <a:schemeClr val="bg2"/>
              </a:buClr>
              <a:buSzPct val="75000"/>
              <a:defRPr/>
            </a:pPr>
            <a:endParaRPr lang="ja-JP" altLang="en-US" sz="1300" dirty="0">
              <a:latin typeface="Meiryo UI" panose="020B0604030504040204" pitchFamily="50" charset="-128"/>
              <a:ea typeface="Meiryo UI" panose="020B0604030504040204" pitchFamily="50" charset="-128"/>
              <a:cs typeface="Microsoft Himalaya" panose="01010100010101010101" pitchFamily="2" charset="0"/>
            </a:endParaRPr>
          </a:p>
          <a:p>
            <a:pPr algn="just">
              <a:lnSpc>
                <a:spcPts val="1500"/>
              </a:lnSpc>
              <a:spcBef>
                <a:spcPct val="20000"/>
              </a:spcBef>
              <a:buClr>
                <a:schemeClr val="bg2"/>
              </a:buClr>
              <a:buSzPct val="75000"/>
              <a:defRPr/>
            </a:pP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また次回以降も皆さまに喜んでいただけるような企画をいたしますので是非ご参加下さい。</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1748603931"/>
      </p:ext>
    </p:extLst>
  </p:cSld>
  <p:clrMapOvr>
    <a:masterClrMapping/>
  </p:clrMapOvr>
  <p:transition/>
</p:sld>
</file>

<file path=ppt/theme/theme1.xml><?xml version="1.0" encoding="utf-8"?>
<a:theme xmlns:a="http://schemas.openxmlformats.org/drawingml/2006/main" name="Pixel">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38622</TotalTime>
  <Words>670</Words>
  <Application>Microsoft Office PowerPoint</Application>
  <PresentationFormat>ユーザー設定</PresentationFormat>
  <Paragraphs>165</Paragraphs>
  <Slides>6</Slides>
  <Notes>6</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vt:i4>
      </vt:variant>
    </vt:vector>
  </HeadingPairs>
  <TitlesOfParts>
    <vt:vector size="15" baseType="lpstr">
      <vt:lpstr>Meiryo UI</vt:lpstr>
      <vt:lpstr>ＭＳ Ｐゴシック</vt:lpstr>
      <vt:lpstr>Arial</vt:lpstr>
      <vt:lpstr>Calibri</vt:lpstr>
      <vt:lpstr>Calibri Light</vt:lpstr>
      <vt:lpstr>Microsoft Himalaya</vt:lpstr>
      <vt:lpstr>Times New Roman</vt:lpstr>
      <vt:lpstr>Wingdings</vt:lpstr>
      <vt:lpstr>Pixel</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東京電力株式会社</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「ふくしま応援企業ネットワーク」                                         の概要                                   平成27年１月</dc:title>
  <dc:creator>東京電力株式会社</dc:creator>
  <cp:lastModifiedBy>澁谷 佳子</cp:lastModifiedBy>
  <cp:revision>910</cp:revision>
  <cp:lastPrinted>2022-04-01T03:09:58Z</cp:lastPrinted>
  <dcterms:created xsi:type="dcterms:W3CDTF">2015-01-19T02:10:34Z</dcterms:created>
  <dcterms:modified xsi:type="dcterms:W3CDTF">2023-09-29T03:40:53Z</dcterms:modified>
</cp:coreProperties>
</file>